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15"/>
  </p:notesMasterIdLst>
  <p:sldIdLst>
    <p:sldId id="257" r:id="rId2"/>
    <p:sldId id="258" r:id="rId3"/>
    <p:sldId id="259" r:id="rId4"/>
    <p:sldId id="311" r:id="rId5"/>
    <p:sldId id="265" r:id="rId6"/>
    <p:sldId id="266" r:id="rId7"/>
    <p:sldId id="315" r:id="rId8"/>
    <p:sldId id="267" r:id="rId9"/>
    <p:sldId id="268" r:id="rId10"/>
    <p:sldId id="269" r:id="rId11"/>
    <p:sldId id="270" r:id="rId12"/>
    <p:sldId id="271" r:id="rId13"/>
    <p:sldId id="312" r:id="rId14"/>
    <p:sldId id="305" r:id="rId15"/>
    <p:sldId id="306" r:id="rId16"/>
    <p:sldId id="313" r:id="rId17"/>
    <p:sldId id="307" r:id="rId18"/>
    <p:sldId id="314" r:id="rId19"/>
    <p:sldId id="308" r:id="rId20"/>
    <p:sldId id="316" r:id="rId21"/>
    <p:sldId id="309" r:id="rId22"/>
    <p:sldId id="310" r:id="rId23"/>
    <p:sldId id="328" r:id="rId24"/>
    <p:sldId id="317" r:id="rId25"/>
    <p:sldId id="330" r:id="rId26"/>
    <p:sldId id="318" r:id="rId27"/>
    <p:sldId id="319" r:id="rId28"/>
    <p:sldId id="320" r:id="rId29"/>
    <p:sldId id="324" r:id="rId30"/>
    <p:sldId id="375" r:id="rId31"/>
    <p:sldId id="334" r:id="rId32"/>
    <p:sldId id="335" r:id="rId33"/>
    <p:sldId id="336" r:id="rId34"/>
    <p:sldId id="342" r:id="rId35"/>
    <p:sldId id="343" r:id="rId36"/>
    <p:sldId id="344" r:id="rId37"/>
    <p:sldId id="345" r:id="rId38"/>
    <p:sldId id="337" r:id="rId39"/>
    <p:sldId id="338" r:id="rId40"/>
    <p:sldId id="339" r:id="rId41"/>
    <p:sldId id="340" r:id="rId42"/>
    <p:sldId id="341" r:id="rId43"/>
    <p:sldId id="325" r:id="rId44"/>
    <p:sldId id="326" r:id="rId45"/>
    <p:sldId id="327" r:id="rId46"/>
    <p:sldId id="329" r:id="rId47"/>
    <p:sldId id="331" r:id="rId48"/>
    <p:sldId id="332" r:id="rId49"/>
    <p:sldId id="333" r:id="rId50"/>
    <p:sldId id="346" r:id="rId51"/>
    <p:sldId id="347" r:id="rId52"/>
    <p:sldId id="260" r:id="rId53"/>
    <p:sldId id="348" r:id="rId54"/>
    <p:sldId id="261" r:id="rId55"/>
    <p:sldId id="262" r:id="rId56"/>
    <p:sldId id="349" r:id="rId57"/>
    <p:sldId id="272" r:id="rId58"/>
    <p:sldId id="352" r:id="rId59"/>
    <p:sldId id="350" r:id="rId60"/>
    <p:sldId id="351" r:id="rId61"/>
    <p:sldId id="353" r:id="rId62"/>
    <p:sldId id="274" r:id="rId63"/>
    <p:sldId id="275" r:id="rId64"/>
    <p:sldId id="276" r:id="rId65"/>
    <p:sldId id="277" r:id="rId66"/>
    <p:sldId id="278" r:id="rId67"/>
    <p:sldId id="279" r:id="rId68"/>
    <p:sldId id="280" r:id="rId69"/>
    <p:sldId id="281" r:id="rId70"/>
    <p:sldId id="282" r:id="rId71"/>
    <p:sldId id="283" r:id="rId72"/>
    <p:sldId id="304" r:id="rId73"/>
    <p:sldId id="284" r:id="rId74"/>
    <p:sldId id="354" r:id="rId75"/>
    <p:sldId id="355" r:id="rId76"/>
    <p:sldId id="356" r:id="rId77"/>
    <p:sldId id="357" r:id="rId78"/>
    <p:sldId id="358" r:id="rId79"/>
    <p:sldId id="359" r:id="rId80"/>
    <p:sldId id="360" r:id="rId81"/>
    <p:sldId id="361" r:id="rId82"/>
    <p:sldId id="292" r:id="rId83"/>
    <p:sldId id="362" r:id="rId84"/>
    <p:sldId id="363" r:id="rId85"/>
    <p:sldId id="364" r:id="rId86"/>
    <p:sldId id="365" r:id="rId87"/>
    <p:sldId id="366" r:id="rId88"/>
    <p:sldId id="367" r:id="rId89"/>
    <p:sldId id="293" r:id="rId90"/>
    <p:sldId id="368" r:id="rId91"/>
    <p:sldId id="294" r:id="rId92"/>
    <p:sldId id="295" r:id="rId93"/>
    <p:sldId id="369" r:id="rId94"/>
    <p:sldId id="370" r:id="rId95"/>
    <p:sldId id="297" r:id="rId96"/>
    <p:sldId id="303" r:id="rId97"/>
    <p:sldId id="371" r:id="rId98"/>
    <p:sldId id="298" r:id="rId99"/>
    <p:sldId id="299" r:id="rId100"/>
    <p:sldId id="376" r:id="rId101"/>
    <p:sldId id="372" r:id="rId102"/>
    <p:sldId id="374" r:id="rId103"/>
    <p:sldId id="263" r:id="rId104"/>
    <p:sldId id="300" r:id="rId105"/>
    <p:sldId id="302" r:id="rId106"/>
    <p:sldId id="373" r:id="rId107"/>
    <p:sldId id="301" r:id="rId108"/>
    <p:sldId id="285" r:id="rId109"/>
    <p:sldId id="286" r:id="rId110"/>
    <p:sldId id="287" r:id="rId111"/>
    <p:sldId id="288" r:id="rId112"/>
    <p:sldId id="289" r:id="rId113"/>
    <p:sldId id="290"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2" autoAdjust="0"/>
    <p:restoredTop sz="94660"/>
  </p:normalViewPr>
  <p:slideViewPr>
    <p:cSldViewPr>
      <p:cViewPr varScale="1">
        <p:scale>
          <a:sx n="72" d="100"/>
          <a:sy n="72" d="100"/>
        </p:scale>
        <p:origin x="-1128"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4F82B3-CFCB-43B4-8B4C-417E4A3D72B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483D55D-32B3-486F-B4F7-B11F6C5C21A7}">
      <dgm:prSet/>
      <dgm:spPr/>
      <dgm:t>
        <a:bodyPr/>
        <a:lstStyle/>
        <a:p>
          <a:pPr rtl="0"/>
          <a:r>
            <a:rPr kumimoji="1" lang="en-US" dirty="0" smtClean="0"/>
            <a:t>Data</a:t>
          </a:r>
          <a:endParaRPr lang="en-US" dirty="0"/>
        </a:p>
      </dgm:t>
    </dgm:pt>
    <dgm:pt modelId="{051F856E-3DBA-4900-9BBC-FD54D71F7109}" type="parTrans" cxnId="{2B95F74A-719E-475A-87CD-34B4C24F48C8}">
      <dgm:prSet/>
      <dgm:spPr/>
      <dgm:t>
        <a:bodyPr/>
        <a:lstStyle/>
        <a:p>
          <a:endParaRPr lang="en-US"/>
        </a:p>
      </dgm:t>
    </dgm:pt>
    <dgm:pt modelId="{D28D8393-8FB8-452C-BDB0-1EB62A01AADA}" type="sibTrans" cxnId="{2B95F74A-719E-475A-87CD-34B4C24F48C8}">
      <dgm:prSet/>
      <dgm:spPr/>
      <dgm:t>
        <a:bodyPr/>
        <a:lstStyle/>
        <a:p>
          <a:endParaRPr lang="en-US"/>
        </a:p>
      </dgm:t>
    </dgm:pt>
    <dgm:pt modelId="{5EB0BD1B-FA65-45CF-94AA-FBD253BFECAA}">
      <dgm:prSet/>
      <dgm:spPr/>
      <dgm:t>
        <a:bodyPr/>
        <a:lstStyle/>
        <a:p>
          <a:pPr rtl="0"/>
          <a:r>
            <a:rPr kumimoji="1" lang="en-US" dirty="0" smtClean="0"/>
            <a:t>Collection of raw unprocessed facts, figures, and symbols</a:t>
          </a:r>
          <a:endParaRPr kumimoji="1" lang="en-US" dirty="0"/>
        </a:p>
      </dgm:t>
    </dgm:pt>
    <dgm:pt modelId="{DBEB2B24-84DD-4AF9-8598-1A0705D94D21}" type="parTrans" cxnId="{69C1A7F9-C6DD-405B-8F59-7E7C490F8BD9}">
      <dgm:prSet/>
      <dgm:spPr/>
      <dgm:t>
        <a:bodyPr/>
        <a:lstStyle/>
        <a:p>
          <a:endParaRPr lang="en-US"/>
        </a:p>
      </dgm:t>
    </dgm:pt>
    <dgm:pt modelId="{BDBEE2DE-3E41-4E84-ACF7-62B0D0BCDC4A}" type="sibTrans" cxnId="{69C1A7F9-C6DD-405B-8F59-7E7C490F8BD9}">
      <dgm:prSet/>
      <dgm:spPr/>
      <dgm:t>
        <a:bodyPr/>
        <a:lstStyle/>
        <a:p>
          <a:endParaRPr lang="en-US"/>
        </a:p>
      </dgm:t>
    </dgm:pt>
    <dgm:pt modelId="{6258AEA9-E1AA-4EE3-B1A1-BA94CC1AE363}" type="pres">
      <dgm:prSet presAssocID="{794F82B3-CFCB-43B4-8B4C-417E4A3D72B6}" presName="Name0" presStyleCnt="0">
        <dgm:presLayoutVars>
          <dgm:dir/>
          <dgm:animLvl val="lvl"/>
          <dgm:resizeHandles val="exact"/>
        </dgm:presLayoutVars>
      </dgm:prSet>
      <dgm:spPr/>
      <dgm:t>
        <a:bodyPr/>
        <a:lstStyle/>
        <a:p>
          <a:endParaRPr lang="en-US"/>
        </a:p>
      </dgm:t>
    </dgm:pt>
    <dgm:pt modelId="{9AB07BA9-FE0A-45E5-9902-204F78954DE2}" type="pres">
      <dgm:prSet presAssocID="{1483D55D-32B3-486F-B4F7-B11F6C5C21A7}" presName="linNode" presStyleCnt="0"/>
      <dgm:spPr/>
    </dgm:pt>
    <dgm:pt modelId="{B4CA623E-D83D-4F95-9416-65EBEB1EEEEE}" type="pres">
      <dgm:prSet presAssocID="{1483D55D-32B3-486F-B4F7-B11F6C5C21A7}" presName="parentText" presStyleLbl="node1" presStyleIdx="0" presStyleCnt="2" custScaleX="192308" custLinFactNeighborX="-136" custLinFactNeighborY="-21029">
        <dgm:presLayoutVars>
          <dgm:chMax val="1"/>
          <dgm:bulletEnabled val="1"/>
        </dgm:presLayoutVars>
      </dgm:prSet>
      <dgm:spPr>
        <a:prstGeom prst="rightArrow">
          <a:avLst/>
        </a:prstGeom>
      </dgm:spPr>
      <dgm:t>
        <a:bodyPr/>
        <a:lstStyle/>
        <a:p>
          <a:endParaRPr lang="en-US"/>
        </a:p>
      </dgm:t>
    </dgm:pt>
    <dgm:pt modelId="{E15CFFF7-8866-4B49-970D-8BBD786C861C}" type="pres">
      <dgm:prSet presAssocID="{D28D8393-8FB8-452C-BDB0-1EB62A01AADA}" presName="sp" presStyleCnt="0"/>
      <dgm:spPr/>
    </dgm:pt>
    <dgm:pt modelId="{79D3DF44-9AEF-4816-8E09-ECF0230EB29F}" type="pres">
      <dgm:prSet presAssocID="{5EB0BD1B-FA65-45CF-94AA-FBD253BFECAA}" presName="linNode" presStyleCnt="0"/>
      <dgm:spPr/>
    </dgm:pt>
    <dgm:pt modelId="{FDDC7B27-5A79-4CA4-8729-A7CD4BEDA709}" type="pres">
      <dgm:prSet presAssocID="{5EB0BD1B-FA65-45CF-94AA-FBD253BFECAA}" presName="parentText" presStyleLbl="node1" presStyleIdx="1" presStyleCnt="2" custScaleX="277778">
        <dgm:presLayoutVars>
          <dgm:chMax val="1"/>
          <dgm:bulletEnabled val="1"/>
        </dgm:presLayoutVars>
      </dgm:prSet>
      <dgm:spPr>
        <a:prstGeom prst="downArrow">
          <a:avLst/>
        </a:prstGeom>
      </dgm:spPr>
      <dgm:t>
        <a:bodyPr/>
        <a:lstStyle/>
        <a:p>
          <a:endParaRPr lang="en-US"/>
        </a:p>
      </dgm:t>
    </dgm:pt>
  </dgm:ptLst>
  <dgm:cxnLst>
    <dgm:cxn modelId="{671A27F9-B2BD-4E5A-96F2-A78D020283E0}" type="presOf" srcId="{794F82B3-CFCB-43B4-8B4C-417E4A3D72B6}" destId="{6258AEA9-E1AA-4EE3-B1A1-BA94CC1AE363}" srcOrd="0" destOrd="0" presId="urn:microsoft.com/office/officeart/2005/8/layout/vList5"/>
    <dgm:cxn modelId="{2B95F74A-719E-475A-87CD-34B4C24F48C8}" srcId="{794F82B3-CFCB-43B4-8B4C-417E4A3D72B6}" destId="{1483D55D-32B3-486F-B4F7-B11F6C5C21A7}" srcOrd="0" destOrd="0" parTransId="{051F856E-3DBA-4900-9BBC-FD54D71F7109}" sibTransId="{D28D8393-8FB8-452C-BDB0-1EB62A01AADA}"/>
    <dgm:cxn modelId="{69C1A7F9-C6DD-405B-8F59-7E7C490F8BD9}" srcId="{794F82B3-CFCB-43B4-8B4C-417E4A3D72B6}" destId="{5EB0BD1B-FA65-45CF-94AA-FBD253BFECAA}" srcOrd="1" destOrd="0" parTransId="{DBEB2B24-84DD-4AF9-8598-1A0705D94D21}" sibTransId="{BDBEE2DE-3E41-4E84-ACF7-62B0D0BCDC4A}"/>
    <dgm:cxn modelId="{7A01CA96-2A8C-4890-8998-EA2EBDEE1D6D}" type="presOf" srcId="{1483D55D-32B3-486F-B4F7-B11F6C5C21A7}" destId="{B4CA623E-D83D-4F95-9416-65EBEB1EEEEE}" srcOrd="0" destOrd="0" presId="urn:microsoft.com/office/officeart/2005/8/layout/vList5"/>
    <dgm:cxn modelId="{306A83F3-3585-4B41-B1AF-40DBDCA137C4}" type="presOf" srcId="{5EB0BD1B-FA65-45CF-94AA-FBD253BFECAA}" destId="{FDDC7B27-5A79-4CA4-8729-A7CD4BEDA709}" srcOrd="0" destOrd="0" presId="urn:microsoft.com/office/officeart/2005/8/layout/vList5"/>
    <dgm:cxn modelId="{7FDBD247-3668-440E-9BFE-3D361BD8F1DF}" type="presParOf" srcId="{6258AEA9-E1AA-4EE3-B1A1-BA94CC1AE363}" destId="{9AB07BA9-FE0A-45E5-9902-204F78954DE2}" srcOrd="0" destOrd="0" presId="urn:microsoft.com/office/officeart/2005/8/layout/vList5"/>
    <dgm:cxn modelId="{C2993BEB-0724-46AF-B612-3F49BDE66FB5}" type="presParOf" srcId="{9AB07BA9-FE0A-45E5-9902-204F78954DE2}" destId="{B4CA623E-D83D-4F95-9416-65EBEB1EEEEE}" srcOrd="0" destOrd="0" presId="urn:microsoft.com/office/officeart/2005/8/layout/vList5"/>
    <dgm:cxn modelId="{4EEFC506-F28D-47AD-B0F9-F51E53EFB374}" type="presParOf" srcId="{6258AEA9-E1AA-4EE3-B1A1-BA94CC1AE363}" destId="{E15CFFF7-8866-4B49-970D-8BBD786C861C}" srcOrd="1" destOrd="0" presId="urn:microsoft.com/office/officeart/2005/8/layout/vList5"/>
    <dgm:cxn modelId="{AE14EECF-8BFA-40C2-94D6-C92D9E917975}" type="presParOf" srcId="{6258AEA9-E1AA-4EE3-B1A1-BA94CC1AE363}" destId="{79D3DF44-9AEF-4816-8E09-ECF0230EB29F}" srcOrd="2" destOrd="0" presId="urn:microsoft.com/office/officeart/2005/8/layout/vList5"/>
    <dgm:cxn modelId="{E0C873B1-FBC5-4110-B36D-126A7C7142FD}" type="presParOf" srcId="{79D3DF44-9AEF-4816-8E09-ECF0230EB29F}" destId="{FDDC7B27-5A79-4CA4-8729-A7CD4BEDA709}" srcOrd="0" destOrd="0" presId="urn:microsoft.com/office/officeart/2005/8/layout/vList5"/>
  </dgm:cxnLst>
  <dgm:bg/>
  <dgm:whole/>
</dgm:dataModel>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4EC7C4-3226-46B3-8A32-9E12C7254945}" type="datetimeFigureOut">
              <a:rPr lang="en-US" smtClean="0"/>
              <a:pPr/>
              <a:t>5/7/2016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9F1823-4E96-4457-84DB-726A696CBB3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9F1823-4E96-4457-84DB-726A696CBB3C}" type="slidenum">
              <a:rPr lang="en-US" smtClean="0"/>
              <a:pPr/>
              <a:t>98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9F1823-4E96-4457-84DB-726A696CBB3C}" type="slidenum">
              <a:rPr lang="en-US" smtClean="0"/>
              <a:pPr/>
              <a:t>112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CA63A224-E884-4E91-855B-6164C254574B}" type="datetimeFigureOut">
              <a:rPr lang="en-US" smtClean="0"/>
              <a:pPr/>
              <a:t>5/7/2016</a:t>
            </a:fld>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8229600" y="6473952"/>
            <a:ext cx="758952" cy="246888"/>
          </a:xfrm>
        </p:spPr>
        <p:txBody>
          <a:bodyPr/>
          <a:lstStyle/>
          <a:p>
            <a:fld id="{AA3BC3FA-C88D-44B3-9562-511B36A1A30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A63A224-E884-4E91-855B-6164C254574B}" type="datetimeFigureOut">
              <a:rPr lang="en-US" smtClean="0"/>
              <a:pPr/>
              <a:t>5/7/2016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BC3FA-C88D-44B3-9562-511B36A1A30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A63A224-E884-4E91-855B-6164C254574B}" type="datetimeFigureOut">
              <a:rPr lang="en-US" smtClean="0"/>
              <a:pPr/>
              <a:t>5/7/2016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BC3FA-C88D-44B3-9562-511B36A1A30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CA63A224-E884-4E91-855B-6164C254574B}" type="datetimeFigureOut">
              <a:rPr lang="en-US" smtClean="0"/>
              <a:pPr/>
              <a:t>5/7/2016</a:t>
            </a:fld>
            <a:endParaRPr lang="en-US"/>
          </a:p>
        </p:txBody>
      </p:sp>
      <p:sp>
        <p:nvSpPr>
          <p:cNvPr id="19" name="Footer Placeholder 18"/>
          <p:cNvSpPr>
            <a:spLocks noGrp="1"/>
          </p:cNvSpPr>
          <p:nvPr>
            <p:ph type="ftr" sz="quarter" idx="11"/>
          </p:nvPr>
        </p:nvSpPr>
        <p:spPr>
          <a:xfrm>
            <a:off x="3581400" y="76200"/>
            <a:ext cx="2895600" cy="288925"/>
          </a:xfrm>
        </p:spPr>
        <p:txBody>
          <a:bodyPr/>
          <a:lstStyle/>
          <a:p>
            <a:endParaRPr lang="en-US"/>
          </a:p>
        </p:txBody>
      </p:sp>
      <p:sp>
        <p:nvSpPr>
          <p:cNvPr id="16" name="Slide Number Placeholder 15"/>
          <p:cNvSpPr>
            <a:spLocks noGrp="1"/>
          </p:cNvSpPr>
          <p:nvPr>
            <p:ph type="sldNum" sz="quarter" idx="12"/>
          </p:nvPr>
        </p:nvSpPr>
        <p:spPr>
          <a:xfrm>
            <a:off x="8229600" y="6473952"/>
            <a:ext cx="758952" cy="246888"/>
          </a:xfrm>
        </p:spPr>
        <p:txBody>
          <a:bodyPr/>
          <a:lstStyle/>
          <a:p>
            <a:fld id="{AA3BC3FA-C88D-44B3-9562-511B36A1A30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CA63A224-E884-4E91-855B-6164C254574B}" type="datetimeFigureOut">
              <a:rPr lang="en-US" smtClean="0"/>
              <a:pPr/>
              <a:t>5/7/2016</a:t>
            </a:fld>
            <a:endParaRPr lang="en-US"/>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AA3BC3FA-C88D-44B3-9562-511B36A1A307}" type="slidenum">
              <a:rPr lang="en-US" smtClean="0"/>
              <a:pPr/>
              <a:t>‹#›</a:t>
            </a:fld>
            <a:endParaRPr lang="en-US"/>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CA63A224-E884-4E91-855B-6164C254574B}" type="datetimeFigureOut">
              <a:rPr lang="en-US" smtClean="0"/>
              <a:pPr/>
              <a:t>5/7/2016</a:t>
            </a:fld>
            <a:endParaRPr lang="en-US"/>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AA3BC3FA-C88D-44B3-9562-511B36A1A30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CA63A224-E884-4E91-855B-6164C254574B}" type="datetimeFigureOut">
              <a:rPr lang="en-US" smtClean="0"/>
              <a:pPr/>
              <a:t>5/7/2016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29600" y="6477000"/>
            <a:ext cx="762000" cy="246888"/>
          </a:xfrm>
        </p:spPr>
        <p:txBody>
          <a:bodyPr/>
          <a:lstStyle/>
          <a:p>
            <a:fld id="{AA3BC3FA-C88D-44B3-9562-511B36A1A307}" type="slidenum">
              <a:rPr lang="en-US" smtClean="0"/>
              <a:pPr/>
              <a:t>‹#›</a:t>
            </a:fld>
            <a:endParaRPr lang="en-US"/>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CA63A224-E884-4E91-855B-6164C254574B}" type="datetimeFigureOut">
              <a:rPr lang="en-US" smtClean="0"/>
              <a:pPr/>
              <a:t>5/7/2016</a:t>
            </a:fld>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BC3FA-C88D-44B3-9562-511B36A1A3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A63A224-E884-4E91-855B-6164C254574B}" type="datetimeFigureOut">
              <a:rPr lang="en-US" smtClean="0"/>
              <a:pPr/>
              <a:t>5/7/2016</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BC3FA-C88D-44B3-9562-511B36A1A30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CA63A224-E884-4E91-855B-6164C254574B}" type="datetimeFigureOut">
              <a:rPr lang="en-US" smtClean="0"/>
              <a:pPr/>
              <a:t>5/7/2016</a:t>
            </a:fld>
            <a:endParaRPr lang="en-US"/>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BC3FA-C88D-44B3-9562-511B36A1A30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fld id="{CA63A224-E884-4E91-855B-6164C254574B}" type="datetimeFigureOut">
              <a:rPr lang="en-US" smtClean="0"/>
              <a:pPr/>
              <a:t>5/7/2016</a:t>
            </a:fld>
            <a:endParaRPr lang="en-US"/>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AA3BC3FA-C88D-44B3-9562-511B36A1A307}" type="slidenum">
              <a:rPr lang="en-US" smtClean="0"/>
              <a:pPr/>
              <a:t>‹#›</a:t>
            </a:fld>
            <a:endParaRPr lang="en-US"/>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CA63A224-E884-4E91-855B-6164C254574B}" type="datetimeFigureOut">
              <a:rPr lang="en-US" smtClean="0"/>
              <a:pPr/>
              <a:t>5/7/2016</a:t>
            </a:fld>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AA3BC3FA-C88D-44B3-9562-511B36A1A307}" type="slidenum">
              <a:rPr lang="en-US" smtClean="0"/>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2" descr="b-thuluth7"/>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b="1" dirty="0" smtClean="0"/>
              <a:t>I/O processing</a:t>
            </a:r>
            <a:endParaRPr lang="en-US" sz="7200" b="1" dirty="0"/>
          </a:p>
        </p:txBody>
      </p:sp>
      <p:sp>
        <p:nvSpPr>
          <p:cNvPr id="3" name="Content Placeholder 2"/>
          <p:cNvSpPr>
            <a:spLocks noGrp="1"/>
          </p:cNvSpPr>
          <p:nvPr>
            <p:ph idx="1"/>
          </p:nvPr>
        </p:nvSpPr>
        <p:spPr>
          <a:xfrm>
            <a:off x="152400" y="1295400"/>
            <a:ext cx="8839200" cy="5562600"/>
          </a:xfrm>
        </p:spPr>
        <p:txBody>
          <a:bodyPr>
            <a:normAutofit fontScale="55000" lnSpcReduction="20000"/>
          </a:bodyPr>
          <a:lstStyle/>
          <a:p>
            <a:r>
              <a:rPr lang="en-US" sz="3600" dirty="0" smtClean="0"/>
              <a:t>Processing basically is a process in which raw data is converted into a useful information. It  is done with help of several components ……</a:t>
            </a:r>
          </a:p>
          <a:p>
            <a:r>
              <a:rPr lang="en-US" sz="3600" b="1" dirty="0" smtClean="0"/>
              <a:t>Fundamental Parts in Processing of Data</a:t>
            </a:r>
            <a:endParaRPr lang="en-US" dirty="0" smtClean="0"/>
          </a:p>
          <a:p>
            <a:pPr>
              <a:buNone/>
            </a:pPr>
            <a:r>
              <a:rPr lang="en-US" dirty="0" smtClean="0"/>
              <a:t>RAM</a:t>
            </a:r>
          </a:p>
          <a:p>
            <a:pPr>
              <a:buNone/>
            </a:pPr>
            <a:r>
              <a:rPr lang="en-US" dirty="0" smtClean="0"/>
              <a:t>ROM</a:t>
            </a:r>
          </a:p>
          <a:p>
            <a:pPr>
              <a:buNone/>
            </a:pPr>
            <a:r>
              <a:rPr lang="en-US" dirty="0" smtClean="0"/>
              <a:t>Central Processing </a:t>
            </a:r>
            <a:r>
              <a:rPr lang="en-US" dirty="0" smtClean="0"/>
              <a:t>Unit</a:t>
            </a:r>
          </a:p>
          <a:p>
            <a:pPr>
              <a:buNone/>
            </a:pPr>
            <a:r>
              <a:rPr lang="en-US" dirty="0" smtClean="0"/>
              <a:t>Data Buses</a:t>
            </a:r>
          </a:p>
          <a:p>
            <a:pPr>
              <a:buNone/>
            </a:pPr>
            <a:r>
              <a:rPr lang="en-US" sz="3600" b="1" dirty="0" smtClean="0"/>
              <a:t>Central Processing Unit</a:t>
            </a:r>
            <a:endParaRPr lang="en-US" sz="3600" b="1" dirty="0" smtClean="0"/>
          </a:p>
          <a:p>
            <a:pPr marL="514350" indent="-514350">
              <a:buAutoNum type="arabicPeriod"/>
            </a:pPr>
            <a:r>
              <a:rPr lang="en-US" sz="3600" b="1" dirty="0" smtClean="0"/>
              <a:t>ALU</a:t>
            </a:r>
          </a:p>
          <a:p>
            <a:pPr marL="571500" indent="-571500">
              <a:buFont typeface="+mj-lt"/>
              <a:buAutoNum type="romanUcPeriod"/>
            </a:pPr>
            <a:r>
              <a:rPr lang="en-US" dirty="0" smtClean="0"/>
              <a:t>  Arithmetic Unit</a:t>
            </a:r>
          </a:p>
          <a:p>
            <a:pPr marL="571500" indent="-571500">
              <a:buFont typeface="+mj-lt"/>
              <a:buAutoNum type="romanUcPeriod"/>
            </a:pPr>
            <a:r>
              <a:rPr lang="en-US" dirty="0" smtClean="0"/>
              <a:t>  Logic Unit</a:t>
            </a:r>
          </a:p>
          <a:p>
            <a:pPr marL="514350" indent="-514350">
              <a:buNone/>
            </a:pPr>
            <a:r>
              <a:rPr lang="en-US" sz="3600" b="1" dirty="0" smtClean="0"/>
              <a:t>2</a:t>
            </a:r>
            <a:r>
              <a:rPr lang="en-US" dirty="0" smtClean="0"/>
              <a:t>.    </a:t>
            </a:r>
            <a:r>
              <a:rPr lang="en-US" sz="3600" b="1" dirty="0" smtClean="0"/>
              <a:t>Control Unit</a:t>
            </a:r>
            <a:endParaRPr lang="en-US" b="1" dirty="0" smtClean="0"/>
          </a:p>
          <a:p>
            <a:pPr>
              <a:buNone/>
            </a:pPr>
            <a:r>
              <a:rPr lang="en-US" dirty="0" smtClean="0"/>
              <a:t>          System Clock</a:t>
            </a:r>
          </a:p>
          <a:p>
            <a:pPr>
              <a:buNone/>
            </a:pPr>
            <a:r>
              <a:rPr lang="en-US" sz="3600" b="1" dirty="0" smtClean="0"/>
              <a:t>Buses</a:t>
            </a:r>
          </a:p>
          <a:p>
            <a:pPr marL="571500" indent="-571500">
              <a:buFont typeface="+mj-lt"/>
              <a:buAutoNum type="romanUcPeriod"/>
            </a:pPr>
            <a:r>
              <a:rPr lang="en-US" dirty="0" smtClean="0"/>
              <a:t>Data Bus </a:t>
            </a:r>
          </a:p>
          <a:p>
            <a:pPr marL="571500" indent="-571500">
              <a:buFont typeface="+mj-lt"/>
              <a:buAutoNum type="romanUcPeriod"/>
            </a:pPr>
            <a:r>
              <a:rPr lang="en-US" dirty="0" smtClean="0"/>
              <a:t>Addresses Bus</a:t>
            </a:r>
          </a:p>
          <a:p>
            <a:pPr marL="571500" indent="-571500">
              <a:buFont typeface="+mj-lt"/>
              <a:buAutoNum type="romanUcPeriod"/>
            </a:pPr>
            <a:r>
              <a:rPr lang="en-US" dirty="0" smtClean="0"/>
              <a:t>Control Bus</a:t>
            </a:r>
          </a:p>
          <a:p>
            <a:pPr>
              <a:buNone/>
            </a:pPr>
            <a:endParaRPr lang="en-US" dirty="0" smtClean="0"/>
          </a:p>
          <a:p>
            <a:pPr>
              <a:buNone/>
            </a:pPr>
            <a:endParaRPr lang="en-US"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581400" y="2819400"/>
            <a:ext cx="5257800" cy="38683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Why TOTAL INTERNAL Refraction in fiber optics</a:t>
            </a:r>
            <a:endParaRPr lang="en-US" sz="2800" b="1" dirty="0"/>
          </a:p>
        </p:txBody>
      </p:sp>
      <p:pic>
        <p:nvPicPr>
          <p:cNvPr id="1026" name="Picture 2"/>
          <p:cNvPicPr>
            <a:picLocks noGrp="1" noChangeAspect="1" noChangeArrowheads="1"/>
          </p:cNvPicPr>
          <p:nvPr>
            <p:ph idx="1"/>
          </p:nvPr>
        </p:nvPicPr>
        <p:blipFill>
          <a:blip r:embed="rId2">
            <a:clrChange>
              <a:clrFrom>
                <a:srgbClr val="FFFFFF"/>
              </a:clrFrom>
              <a:clrTo>
                <a:srgbClr val="FFFFFF">
                  <a:alpha val="0"/>
                </a:srgbClr>
              </a:clrTo>
            </a:clrChange>
          </a:blip>
          <a:srcRect/>
          <a:stretch>
            <a:fillRect/>
          </a:stretch>
        </p:blipFill>
        <p:spPr bwMode="auto">
          <a:xfrm>
            <a:off x="685800" y="990600"/>
            <a:ext cx="7162800" cy="53721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86800" cy="1066800"/>
          </a:xfrm>
        </p:spPr>
        <p:txBody>
          <a:bodyPr>
            <a:noAutofit/>
          </a:bodyPr>
          <a:lstStyle/>
          <a:p>
            <a:r>
              <a:rPr lang="en-US" sz="4800" b="1" dirty="0" smtClean="0"/>
              <a:t>Applications of Fiber Optics</a:t>
            </a:r>
            <a:endParaRPr lang="en-US" sz="4800" b="1" dirty="0"/>
          </a:p>
        </p:txBody>
      </p:sp>
      <p:sp>
        <p:nvSpPr>
          <p:cNvPr id="3" name="Content Placeholder 2"/>
          <p:cNvSpPr>
            <a:spLocks noGrp="1"/>
          </p:cNvSpPr>
          <p:nvPr>
            <p:ph idx="1"/>
          </p:nvPr>
        </p:nvSpPr>
        <p:spPr>
          <a:xfrm>
            <a:off x="228600" y="1219200"/>
            <a:ext cx="8686800" cy="5486400"/>
          </a:xfrm>
        </p:spPr>
        <p:txBody>
          <a:bodyPr>
            <a:normAutofit fontScale="92500" lnSpcReduction="20000"/>
          </a:bodyPr>
          <a:lstStyle/>
          <a:p>
            <a:r>
              <a:rPr lang="en-US" dirty="0" smtClean="0"/>
              <a:t>optical cabling is an excellent choice for the </a:t>
            </a:r>
            <a:r>
              <a:rPr lang="en-US" b="1" dirty="0" smtClean="0"/>
              <a:t>military's </a:t>
            </a:r>
            <a:r>
              <a:rPr lang="en-US" u="sng" dirty="0" smtClean="0"/>
              <a:t>retrieval and deployment applications</a:t>
            </a:r>
            <a:r>
              <a:rPr lang="en-US" dirty="0" smtClean="0"/>
              <a:t>.</a:t>
            </a:r>
          </a:p>
          <a:p>
            <a:pPr>
              <a:buNone/>
            </a:pPr>
            <a:r>
              <a:rPr lang="en-US" dirty="0" smtClean="0"/>
              <a:t>   Missile launchers and radar systems have also begun to utilize these benefits. In many of their control systems, a single pencil-sized optical fiber can replace miles (and pounds) of copper wiring. In 2014, the U.S. Army plans to introduce an Abrams tank that will be almost two tons </a:t>
            </a:r>
            <a:r>
              <a:rPr lang="en-US" u="sng" dirty="0" smtClean="0"/>
              <a:t>lighter than the current version</a:t>
            </a:r>
            <a:r>
              <a:rPr lang="en-US" dirty="0" smtClean="0"/>
              <a:t>, all due to replacing copper wiring with its lighter, faster, more secure counterpart</a:t>
            </a:r>
          </a:p>
          <a:p>
            <a:r>
              <a:rPr lang="en-US" dirty="0" smtClean="0"/>
              <a:t>   The extra bandwidth offered also enables cable television </a:t>
            </a:r>
            <a:r>
              <a:rPr lang="en-US" b="1" dirty="0" smtClean="0"/>
              <a:t>to transmit signals </a:t>
            </a:r>
            <a:r>
              <a:rPr lang="en-US" dirty="0" smtClean="0"/>
              <a:t>to their subscribers faster and more efficient.</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smtClean="0"/>
              <a:t>Use in Medical Field</a:t>
            </a:r>
            <a:endParaRPr lang="en-US" sz="5400" b="1" dirty="0"/>
          </a:p>
        </p:txBody>
      </p:sp>
      <p:sp>
        <p:nvSpPr>
          <p:cNvPr id="3" name="Content Placeholder 2"/>
          <p:cNvSpPr>
            <a:spLocks noGrp="1"/>
          </p:cNvSpPr>
          <p:nvPr>
            <p:ph idx="1"/>
          </p:nvPr>
        </p:nvSpPr>
        <p:spPr/>
        <p:txBody>
          <a:bodyPr>
            <a:normAutofit fontScale="92500" lnSpcReduction="10000"/>
          </a:bodyPr>
          <a:lstStyle/>
          <a:p>
            <a:r>
              <a:rPr lang="en-US" dirty="0" smtClean="0"/>
              <a:t>Endoscopic imaging</a:t>
            </a:r>
          </a:p>
          <a:p>
            <a:pPr>
              <a:buNone/>
            </a:pPr>
            <a:r>
              <a:rPr lang="en-US" dirty="0" smtClean="0"/>
              <a:t>    Fiber optic imaging uses the fact that the light striking the end of an individual fiber will be transmitted to the other end of that fiber. Each fiber acts as a light pipe, transmitting the light from that part of the image along the fiber. If the arrangement of the fibers in the bundle is kept constant then the transmitted light forms a mosaic image of the light which struck the end of the bundle.</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5400" b="1" dirty="0" smtClean="0"/>
              <a:t>Remote Sensing</a:t>
            </a:r>
            <a:endParaRPr lang="en-US" sz="5400" b="1" dirty="0"/>
          </a:p>
        </p:txBody>
      </p:sp>
      <p:sp>
        <p:nvSpPr>
          <p:cNvPr id="3" name="Content Placeholder 2"/>
          <p:cNvSpPr>
            <a:spLocks noGrp="1"/>
          </p:cNvSpPr>
          <p:nvPr>
            <p:ph idx="1"/>
          </p:nvPr>
        </p:nvSpPr>
        <p:spPr>
          <a:xfrm>
            <a:off x="457200" y="1219200"/>
            <a:ext cx="8229600" cy="5334000"/>
          </a:xfrm>
        </p:spPr>
        <p:txBody>
          <a:bodyPr>
            <a:normAutofit fontScale="85000" lnSpcReduction="10000"/>
          </a:bodyPr>
          <a:lstStyle/>
          <a:p>
            <a:r>
              <a:rPr lang="en-US" dirty="0" smtClean="0"/>
              <a:t>“Remote sensing is the acquisition of information about an object or phenomenon without making physical contact with the object”</a:t>
            </a:r>
          </a:p>
          <a:p>
            <a:r>
              <a:rPr lang="en-US" dirty="0" smtClean="0"/>
              <a:t> Remote sensing refers to the activities of recording/observing/perceiving (sensing) objects or events at far away (remote) places. In remote sensing, the sensors are not in direct contact with the objects or events being observed.</a:t>
            </a:r>
          </a:p>
          <a:p>
            <a:r>
              <a:rPr lang="en-US" dirty="0" smtClean="0"/>
              <a:t>The information needs a physical carrier to travel from the objects/events to the sensors through an intervening medium. The </a:t>
            </a:r>
            <a:r>
              <a:rPr lang="en-US" b="1" dirty="0" smtClean="0"/>
              <a:t>electromagnetic radiation </a:t>
            </a:r>
            <a:r>
              <a:rPr lang="en-US" dirty="0" smtClean="0"/>
              <a:t>is normally used as an information carrier in remote sensing. The</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248400"/>
          </a:xfrm>
        </p:spPr>
        <p:txBody>
          <a:bodyPr>
            <a:normAutofit fontScale="85000" lnSpcReduction="10000"/>
          </a:bodyPr>
          <a:lstStyle/>
          <a:p>
            <a:r>
              <a:rPr lang="en-US" dirty="0" smtClean="0"/>
              <a:t>The output of a remote sensing system is usually an image representing the scene being observed.</a:t>
            </a:r>
          </a:p>
          <a:p>
            <a:r>
              <a:rPr lang="en-US" dirty="0" smtClean="0"/>
              <a:t>We perceive the surrounding world through our five senses. Some senses (touch and taste) require contact of our sensing organs with the objects. However, we acquire much information about our surrounding through the senses of sight and hearing which do not require close contact between the sensing organs and the external objects. In another word, we are performing Remote Sensing all the time.</a:t>
            </a:r>
          </a:p>
          <a:p>
            <a:r>
              <a:rPr lang="en-US" dirty="0" smtClean="0"/>
              <a:t>In a more restricted sense, remote sensing usually refers to the technology of acquiring information about the earth's surface (land and ocean) and atmosphere using sensors onboard airborne (aircraft, balloons) or </a:t>
            </a:r>
            <a:r>
              <a:rPr lang="en-US" dirty="0" err="1" smtClean="0"/>
              <a:t>spaceborne</a:t>
            </a:r>
            <a:r>
              <a:rPr lang="en-US" dirty="0" smtClean="0"/>
              <a:t> (satellites, space shuttles) platforms.</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3943350" y="0"/>
            <a:ext cx="5200650" cy="2714625"/>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609600" y="3581400"/>
            <a:ext cx="7391400" cy="2647950"/>
          </a:xfrm>
          <a:prstGeom prst="rect">
            <a:avLst/>
          </a:prstGeom>
          <a:noFill/>
          <a:ln w="9525">
            <a:noFill/>
            <a:miter lim="800000"/>
            <a:headEnd/>
            <a:tailEnd/>
          </a:ln>
          <a:effectLst/>
        </p:spPr>
      </p:pic>
      <p:pic>
        <p:nvPicPr>
          <p:cNvPr id="1027" name="Picture 3"/>
          <p:cNvPicPr>
            <a:picLocks noGrp="1" noChangeAspect="1" noChangeArrowheads="1"/>
          </p:cNvPicPr>
          <p:nvPr>
            <p:ph idx="1"/>
          </p:nvPr>
        </p:nvPicPr>
        <p:blipFill>
          <a:blip r:embed="rId4"/>
          <a:srcRect/>
          <a:stretch>
            <a:fillRect/>
          </a:stretch>
        </p:blipFill>
        <p:spPr bwMode="auto">
          <a:xfrm>
            <a:off x="0" y="609600"/>
            <a:ext cx="3759200" cy="2819400"/>
          </a:xfrm>
          <a:prstGeom prst="rect">
            <a:avLst/>
          </a:prstGeom>
          <a:noFill/>
          <a:ln w="9525">
            <a:noFill/>
            <a:miter lim="800000"/>
            <a:headEnd/>
            <a:tailEnd/>
          </a:ln>
          <a:effectLst/>
        </p:spPr>
      </p:pic>
      <p:sp>
        <p:nvSpPr>
          <p:cNvPr id="6" name="Rectangle 5"/>
          <p:cNvSpPr/>
          <p:nvPr/>
        </p:nvSpPr>
        <p:spPr>
          <a:xfrm>
            <a:off x="304800" y="228600"/>
            <a:ext cx="2248180" cy="369332"/>
          </a:xfrm>
          <a:prstGeom prst="rect">
            <a:avLst/>
          </a:prstGeom>
        </p:spPr>
        <p:txBody>
          <a:bodyPr wrap="none">
            <a:spAutoFit/>
          </a:bodyPr>
          <a:lstStyle/>
          <a:p>
            <a:r>
              <a:rPr lang="en-US" dirty="0" smtClean="0"/>
              <a:t>Cheap but low ranged</a:t>
            </a:r>
            <a:endParaRPr lang="en-US" dirty="0"/>
          </a:p>
        </p:txBody>
      </p:sp>
      <p:sp>
        <p:nvSpPr>
          <p:cNvPr id="7" name="Rectangle 6"/>
          <p:cNvSpPr/>
          <p:nvPr/>
        </p:nvSpPr>
        <p:spPr>
          <a:xfrm>
            <a:off x="1066800" y="6096000"/>
            <a:ext cx="2133600" cy="523220"/>
          </a:xfrm>
          <a:prstGeom prst="rect">
            <a:avLst/>
          </a:prstGeom>
        </p:spPr>
        <p:txBody>
          <a:bodyPr wrap="square">
            <a:spAutoFit/>
          </a:bodyPr>
          <a:lstStyle/>
          <a:p>
            <a:r>
              <a:rPr lang="en-US" sz="2800" dirty="0" smtClean="0"/>
              <a:t>Long range</a:t>
            </a:r>
            <a:endParaRPr lang="en-US" sz="2800" dirty="0"/>
          </a:p>
        </p:txBody>
      </p:sp>
      <p:sp>
        <p:nvSpPr>
          <p:cNvPr id="8" name="Rectangle 7"/>
          <p:cNvSpPr/>
          <p:nvPr/>
        </p:nvSpPr>
        <p:spPr>
          <a:xfrm>
            <a:off x="0" y="3581400"/>
            <a:ext cx="3818033" cy="369332"/>
          </a:xfrm>
          <a:prstGeom prst="rect">
            <a:avLst/>
          </a:prstGeom>
        </p:spPr>
        <p:txBody>
          <a:bodyPr wrap="none">
            <a:spAutoFit/>
          </a:bodyPr>
          <a:lstStyle/>
          <a:p>
            <a:r>
              <a:rPr lang="en-US" dirty="0" smtClean="0"/>
              <a:t>White transmitter and Black is receiver</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Remote sensing using Transmitter and receiver</a:t>
            </a:r>
            <a:endParaRPr lang="en-US" b="1" dirty="0"/>
          </a:p>
        </p:txBody>
      </p:sp>
      <p:sp>
        <p:nvSpPr>
          <p:cNvPr id="3" name="Content Placeholder 2"/>
          <p:cNvSpPr>
            <a:spLocks noGrp="1"/>
          </p:cNvSpPr>
          <p:nvPr>
            <p:ph idx="1"/>
          </p:nvPr>
        </p:nvSpPr>
        <p:spPr/>
        <p:txBody>
          <a:bodyPr>
            <a:normAutofit fontScale="85000" lnSpcReduction="20000"/>
          </a:bodyPr>
          <a:lstStyle/>
          <a:p>
            <a:r>
              <a:rPr lang="en-US" dirty="0" smtClean="0"/>
              <a:t>IR,  infrared, is a range of colors that is not visible to humans, though  some animals can see in that range.  Its wavelength is just below red.   An IR transmitter has an infrared light source which is simply turned on  and off in a code kind of like Morse code that the corresponding IR  receiver can understand.</a:t>
            </a:r>
          </a:p>
          <a:p>
            <a:r>
              <a:rPr lang="en-US" dirty="0" smtClean="0"/>
              <a:t>The </a:t>
            </a:r>
            <a:r>
              <a:rPr lang="en-US" dirty="0" err="1" smtClean="0"/>
              <a:t>invisoble</a:t>
            </a:r>
            <a:r>
              <a:rPr lang="en-US" dirty="0" smtClean="0"/>
              <a:t> to human light needs to shine on subject to transmit data.</a:t>
            </a:r>
          </a:p>
          <a:p>
            <a:r>
              <a:rPr lang="en-US" dirty="0" smtClean="0"/>
              <a:t>If your receiver is a  photodiode it isn't really a switch - it absorbs light and produces a  current, which is used in the circuit attached to the diode. Visible  light has more energy than IR, so it will produce a photocurrent, too.</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77000"/>
          </a:xfrm>
        </p:spPr>
        <p:txBody>
          <a:bodyPr>
            <a:normAutofit fontScale="55000" lnSpcReduction="20000"/>
          </a:bodyPr>
          <a:lstStyle/>
          <a:p>
            <a:r>
              <a:rPr lang="en-US" sz="3600" b="1" dirty="0" smtClean="0"/>
              <a:t>Satellite Remote Sensing</a:t>
            </a:r>
          </a:p>
          <a:p>
            <a:r>
              <a:rPr lang="en-US" dirty="0" smtClean="0"/>
              <a:t> In this CD, you will see many remote sensing images around Asia acquired by earth observation satellites. These remote sensing satellites are equipped with sensors looking down to the earth. They are the "eyes in the sky" constantly observing the earth as they go round in predictable orbits.</a:t>
            </a:r>
          </a:p>
          <a:p>
            <a:r>
              <a:rPr lang="en-US" dirty="0" smtClean="0"/>
              <a:t>Effects of Atmosphere</a:t>
            </a:r>
          </a:p>
          <a:p>
            <a:endParaRPr lang="en-US" dirty="0" smtClean="0"/>
          </a:p>
          <a:p>
            <a:r>
              <a:rPr lang="en-US" dirty="0" smtClean="0"/>
              <a:t>In satellite remote sensing of the earth, the sensors are looking through a layer of atmosphere separating the sensors from the Earth's surface being observed. Hence, it is essential to understand the effects of atmosphere on the electromagnetic radiation travelling from the Earth to the sensor through the atmosphere. The atmospheric constituents cause wavelength dependent absorption and scattering of radiation. These effects degrade the quality of images. Some of the atmospheric effects can be corrected before the images are subjected to further analysis and interpretation. </a:t>
            </a:r>
          </a:p>
          <a:p>
            <a:endParaRPr lang="en-US" dirty="0" smtClean="0"/>
          </a:p>
          <a:p>
            <a:r>
              <a:rPr lang="en-US" dirty="0" smtClean="0"/>
              <a:t> A consequence of atmospheric absorption is that certain wavelength bands in the electromagnetic spectrum are strongly absorbed and effectively blocked by the atmosphere. The wavelength regions in the electromagnetic spectrum usable for remote sensing are determined by their ability to penetrate atmosphere. These regions are known as the atmospheric transmission windows. Remote sensing systems are often designed to operate within one or more of the atmospheric windows. These windows exist in the microwave region, some wavelength bands in the infrared, the entire visible region and part of the near ultraviolet regions. Although the atmosphere is practically transparent to x-rays and gamma rays, these radiations are not normally used in remote sensing of the earth.</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Environmental Applications of GPS Remote Sensing</a:t>
            </a:r>
            <a:r>
              <a:rPr lang="en-US" dirty="0" smtClean="0"/>
              <a:t/>
            </a:r>
            <a:br>
              <a:rPr lang="en-US" dirty="0" smtClean="0"/>
            </a:br>
            <a:endParaRPr lang="en-US" dirty="0"/>
          </a:p>
        </p:txBody>
      </p:sp>
      <p:sp>
        <p:nvSpPr>
          <p:cNvPr id="3" name="Content Placeholder 2"/>
          <p:cNvSpPr>
            <a:spLocks noGrp="1"/>
          </p:cNvSpPr>
          <p:nvPr>
            <p:ph idx="1"/>
          </p:nvPr>
        </p:nvSpPr>
        <p:spPr>
          <a:xfrm>
            <a:off x="0" y="1447800"/>
            <a:ext cx="9144000" cy="5410200"/>
          </a:xfrm>
        </p:spPr>
        <p:txBody>
          <a:bodyPr/>
          <a:lstStyle/>
          <a:p>
            <a:r>
              <a:rPr lang="en-US" dirty="0" smtClean="0"/>
              <a:t>The U. S. Environmental Protection Agency (EPA)   conducts four types of satellite and aerial remote sensing projects to support the Comprehensive Environmental Response, Compensation, and Liability Act (CERCLA, also known as the Superfund Act), the Resource Conservation and Recovery Act (RCRA), and in other EPA regulatory programs and investigations. The projects are: </a:t>
            </a:r>
          </a:p>
          <a:p>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8991600" cy="6629400"/>
          </a:xfrm>
        </p:spPr>
        <p:txBody>
          <a:bodyPr>
            <a:normAutofit fontScale="25000" lnSpcReduction="20000"/>
          </a:bodyPr>
          <a:lstStyle/>
          <a:p>
            <a:pPr marL="514350" lvl="0" indent="-514350">
              <a:buFont typeface="+mj-lt"/>
              <a:buAutoNum type="arabicPeriod"/>
            </a:pPr>
            <a:r>
              <a:rPr lang="en-US" sz="8000" dirty="0" smtClean="0"/>
              <a:t>Emergency response to hazardous material release that requires </a:t>
            </a:r>
            <a:r>
              <a:rPr lang="en-US" sz="9600" dirty="0" smtClean="0"/>
              <a:t>rapid site assessment; </a:t>
            </a:r>
          </a:p>
          <a:p>
            <a:pPr marL="514350" lvl="0" indent="-514350">
              <a:buFont typeface="+mj-lt"/>
              <a:buAutoNum type="arabicPeriod"/>
            </a:pPr>
            <a:r>
              <a:rPr lang="en-US" sz="9600" dirty="0" smtClean="0"/>
              <a:t>single-date analysis to update old data on the current conditions of the site; </a:t>
            </a:r>
          </a:p>
          <a:p>
            <a:pPr marL="514350" lvl="0" indent="-514350">
              <a:buFont typeface="+mj-lt"/>
              <a:buAutoNum type="arabicPeriod"/>
            </a:pPr>
            <a:r>
              <a:rPr lang="en-US" sz="9600" dirty="0" smtClean="0"/>
              <a:t>intensive site analysis of current and historic images, to obtain an understanding of changing conditions over time; and </a:t>
            </a:r>
          </a:p>
          <a:p>
            <a:pPr marL="514350" lvl="0" indent="-514350">
              <a:buFont typeface="+mj-lt"/>
              <a:buAutoNum type="arabicPeriod"/>
            </a:pPr>
            <a:r>
              <a:rPr lang="en-US" sz="9600" dirty="0" smtClean="0"/>
              <a:t>Waste site inventories over large areas to locate possible disposal sites.</a:t>
            </a:r>
          </a:p>
          <a:p>
            <a:endParaRPr lang="en-US" sz="9600" dirty="0" smtClean="0"/>
          </a:p>
          <a:p>
            <a:r>
              <a:rPr lang="en-US" sz="9600" dirty="0" smtClean="0"/>
              <a:t> Images from these projects can standalone or be used in conjunction with topographic maps,  digital elevation data, and other features stored in GIS databases. Recently, interest has developed in using satellites to monitor and enforce multilateral environmental agreements (MEAs), such as the </a:t>
            </a:r>
            <a:r>
              <a:rPr lang="en-US" sz="9600" b="1" dirty="0" smtClean="0"/>
              <a:t>Kyoto Protocol</a:t>
            </a:r>
            <a:r>
              <a:rPr lang="en-US" sz="9600" dirty="0" smtClean="0"/>
              <a:t>.  Remote sensing data may be used in the future to ensure compliance with MEA requirements by both direct enforcement and by more indirect means, such as deterring non-compliance through high levels of transparency. </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b="1" dirty="0" smtClean="0"/>
              <a:t>Central Processing Unit</a:t>
            </a:r>
            <a:endParaRPr lang="en-US" sz="5400" b="1" dirty="0"/>
          </a:p>
        </p:txBody>
      </p:sp>
      <p:sp>
        <p:nvSpPr>
          <p:cNvPr id="3" name="Content Placeholder 2"/>
          <p:cNvSpPr>
            <a:spLocks noGrp="1"/>
          </p:cNvSpPr>
          <p:nvPr>
            <p:ph idx="1"/>
          </p:nvPr>
        </p:nvSpPr>
        <p:spPr>
          <a:xfrm>
            <a:off x="228600" y="1295400"/>
            <a:ext cx="8686800" cy="5257800"/>
          </a:xfrm>
        </p:spPr>
        <p:txBody>
          <a:bodyPr>
            <a:normAutofit fontScale="92500"/>
          </a:bodyPr>
          <a:lstStyle/>
          <a:p>
            <a:r>
              <a:rPr lang="en-US" dirty="0" smtClean="0"/>
              <a:t>CPU ….Central Processing Unit</a:t>
            </a:r>
          </a:p>
          <a:p>
            <a:pPr marL="514350" indent="-514350">
              <a:buFont typeface="+mj-lt"/>
              <a:buAutoNum type="arabicPeriod"/>
            </a:pPr>
            <a:r>
              <a:rPr lang="en-US" dirty="0" smtClean="0"/>
              <a:t>Most important component of a computers. It is called the brain of </a:t>
            </a:r>
            <a:r>
              <a:rPr lang="en-US" dirty="0" smtClean="0"/>
              <a:t>a </a:t>
            </a:r>
            <a:r>
              <a:rPr lang="en-US" dirty="0" smtClean="0"/>
              <a:t>computer</a:t>
            </a:r>
            <a:r>
              <a:rPr lang="en-US" dirty="0" smtClean="0"/>
              <a:t>.</a:t>
            </a:r>
          </a:p>
          <a:p>
            <a:pPr marL="514350" indent="-514350">
              <a:buFont typeface="+mj-lt"/>
              <a:buAutoNum type="arabicPeriod"/>
            </a:pPr>
            <a:r>
              <a:rPr lang="en-US" dirty="0" smtClean="0"/>
              <a:t>Located on the motherboard.</a:t>
            </a:r>
          </a:p>
          <a:p>
            <a:pPr marL="514350" indent="-514350">
              <a:buFont typeface="+mj-lt"/>
              <a:buAutoNum type="arabicPeriod"/>
            </a:pPr>
            <a:r>
              <a:rPr lang="en-US" dirty="0" smtClean="0"/>
              <a:t>It executes instructions and tells other parts of the computers. Most of the work consist of calculations and data transfer. All functions usually done on a single chip</a:t>
            </a:r>
          </a:p>
          <a:p>
            <a:pPr marL="514350" indent="-514350">
              <a:buFont typeface="+mj-lt"/>
              <a:buAutoNum type="arabicPeriod"/>
            </a:pPr>
            <a:r>
              <a:rPr lang="en-US" dirty="0" smtClean="0"/>
              <a:t>A single chip that consist of two or more separate processors is known as multi-core processor</a:t>
            </a:r>
          </a:p>
          <a:p>
            <a:pPr>
              <a:buNone/>
            </a:pP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839200" cy="6477000"/>
          </a:xfrm>
        </p:spPr>
        <p:txBody>
          <a:bodyPr>
            <a:normAutofit fontScale="92500" lnSpcReduction="10000"/>
          </a:bodyPr>
          <a:lstStyle/>
          <a:p>
            <a:r>
              <a:rPr lang="en-US" b="1" dirty="0" smtClean="0"/>
              <a:t>Land Use Planning and Change</a:t>
            </a:r>
            <a:endParaRPr lang="en-US" dirty="0" smtClean="0"/>
          </a:p>
          <a:p>
            <a:pPr>
              <a:buNone/>
            </a:pPr>
            <a:r>
              <a:rPr lang="en-US" dirty="0" smtClean="0"/>
              <a:t>   These applications include estimations of primary production, biomass, crop yields, and to chart, vegetation type, deforestation, desertification, forest boundaries, forest harvest, soil erosion, and bush or forest fires. </a:t>
            </a:r>
            <a:r>
              <a:rPr lang="en-US" dirty="0" err="1" smtClean="0"/>
              <a:t>Landsat</a:t>
            </a:r>
            <a:r>
              <a:rPr lang="en-US" dirty="0" smtClean="0"/>
              <a:t> 7’s EMT+ sensor is especially useful in studying land use change because its data has been archived since the first </a:t>
            </a:r>
            <a:r>
              <a:rPr lang="en-US" dirty="0" err="1" smtClean="0"/>
              <a:t>Landsat</a:t>
            </a:r>
            <a:r>
              <a:rPr lang="en-US" dirty="0" smtClean="0"/>
              <a:t> mission in 1972</a:t>
            </a:r>
          </a:p>
          <a:p>
            <a:r>
              <a:rPr lang="en-US" b="1" dirty="0" smtClean="0"/>
              <a:t>Forestry</a:t>
            </a:r>
            <a:endParaRPr lang="en-US" dirty="0" smtClean="0"/>
          </a:p>
          <a:p>
            <a:pPr>
              <a:buNone/>
            </a:pPr>
            <a:r>
              <a:rPr lang="en-US" dirty="0" smtClean="0"/>
              <a:t>    Forestry applications for passive remote sensors include tree species surveys, monitoring </a:t>
            </a:r>
            <a:r>
              <a:rPr lang="en-US" dirty="0" err="1" smtClean="0"/>
              <a:t>clearcut</a:t>
            </a:r>
            <a:r>
              <a:rPr lang="en-US" dirty="0" smtClean="0"/>
              <a:t> operations, planning and observing burn areas, and studying </a:t>
            </a:r>
            <a:r>
              <a:rPr lang="en-US" dirty="0" err="1" smtClean="0"/>
              <a:t>successional</a:t>
            </a:r>
            <a:r>
              <a:rPr lang="en-US" dirty="0" smtClean="0"/>
              <a:t> forest growth.</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10000"/>
          </a:bodyPr>
          <a:lstStyle/>
          <a:p>
            <a:r>
              <a:rPr lang="en-US" sz="2800" b="1" dirty="0" smtClean="0"/>
              <a:t>Agriculture</a:t>
            </a:r>
            <a:endParaRPr lang="en-US" sz="2800" dirty="0" smtClean="0"/>
          </a:p>
          <a:p>
            <a:pPr>
              <a:buNone/>
            </a:pPr>
            <a:r>
              <a:rPr lang="en-US" sz="2800" dirty="0" smtClean="0"/>
              <a:t>    Active sensors</a:t>
            </a:r>
            <a:r>
              <a:rPr lang="en-US" dirty="0" smtClean="0"/>
              <a:t>, carried on the RADARSAT and ERS satellites, are capable of making course scale distinctions between cover types such as late </a:t>
            </a:r>
            <a:r>
              <a:rPr lang="en-US" dirty="0" err="1" smtClean="0"/>
              <a:t>successional</a:t>
            </a:r>
            <a:r>
              <a:rPr lang="en-US" dirty="0" smtClean="0"/>
              <a:t> forests, newly planted forests, clear cut forests, burn areas, agricultural areas, and deserts. Active sensors are valuable tools for monitoring crop regulation compliance, forest clearing, and for taking general inventories of world forest densities.</a:t>
            </a:r>
          </a:p>
          <a:p>
            <a:r>
              <a:rPr lang="en-US" b="1" dirty="0" smtClean="0"/>
              <a:t>Water Resources and Fisheries</a:t>
            </a:r>
          </a:p>
          <a:p>
            <a:r>
              <a:rPr lang="en-US" dirty="0" err="1" smtClean="0"/>
              <a:t>SeaWiFS</a:t>
            </a:r>
            <a:r>
              <a:rPr lang="en-US" dirty="0" smtClean="0"/>
              <a:t> is designed to monitor oceans and track water indicators such as turbidity, sediment load and transport, primary production by marine phytoplankton, algal blooms, chlorophyll content, dissolved oxygen, and </a:t>
            </a:r>
            <a:r>
              <a:rPr lang="en-US" dirty="0" err="1" smtClean="0"/>
              <a:t>pH.</a:t>
            </a:r>
            <a:r>
              <a:rPr lang="en-US" dirty="0" smtClean="0"/>
              <a:t>  Other applications include managing coral reefs, monitoring pollution and oil spills, and characterizing and monitoring short-term and long-term fish habitat</a:t>
            </a:r>
          </a:p>
          <a:p>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991600" cy="6553200"/>
          </a:xfrm>
        </p:spPr>
        <p:txBody>
          <a:bodyPr>
            <a:normAutofit fontScale="77500" lnSpcReduction="20000"/>
          </a:bodyPr>
          <a:lstStyle/>
          <a:p>
            <a:r>
              <a:rPr lang="en-US" b="1" dirty="0" smtClean="0"/>
              <a:t>Climate Activity</a:t>
            </a:r>
            <a:endParaRPr lang="en-US" dirty="0" smtClean="0"/>
          </a:p>
          <a:p>
            <a:pPr>
              <a:buNone/>
            </a:pPr>
            <a:r>
              <a:rPr lang="en-US" dirty="0" smtClean="0"/>
              <a:t>    In the past decade, various ozone-monitoring sensors have been launched to study global climate cycles. These include the TOMS sensor and many of the sensors on Terra, Aqua, and future EOS satellites. AVHRR data from NOAA’s POES satellites is used in conjunction with RADARSAT to monitor the polar ice sheets and iceberg movements</a:t>
            </a:r>
          </a:p>
          <a:p>
            <a:r>
              <a:rPr lang="en-US" b="1" dirty="0" smtClean="0"/>
              <a:t>Disaster Management and Emergency Response</a:t>
            </a:r>
            <a:endParaRPr lang="en-US" dirty="0" smtClean="0"/>
          </a:p>
          <a:p>
            <a:pPr>
              <a:buNone/>
            </a:pPr>
            <a:r>
              <a:rPr lang="en-US" dirty="0" smtClean="0"/>
              <a:t>     Remote sensing technologies can provide the government with the ability to avoid much of the damage caused by unforeseen natural disasters. While weather satellites have monitored hurricanes and tornados since the 1960s, other satellite sensors, such as ETM+ and MODIS, have potential applications for disaster management and response. Scientists have used ETM+ data to monitor patterns in floods, droughts, beach erosion, and volcanic activity over time. MODIS and ASTER data can forecast severe weather with a great degree of reliability, potentially saving states millions of dollars in unnecessary evacuation and emergency response. </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rot="20289787">
            <a:off x="134950" y="1625930"/>
            <a:ext cx="9636099" cy="4633023"/>
          </a:xfrm>
        </p:spPr>
        <p:txBody>
          <a:bodyPr>
            <a:normAutofit fontScale="25000" lnSpcReduction="20000"/>
          </a:bodyPr>
          <a:lstStyle/>
          <a:p>
            <a:pPr>
              <a:buNone/>
            </a:pPr>
            <a:r>
              <a:rPr lang="en-US" sz="96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    </a:t>
            </a:r>
            <a:r>
              <a:rPr lang="en-US" sz="584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Thank You</a:t>
            </a:r>
            <a:endParaRPr lang="en-US" sz="96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763000" cy="6248400"/>
          </a:xfrm>
        </p:spPr>
        <p:txBody>
          <a:bodyPr>
            <a:normAutofit fontScale="77500" lnSpcReduction="20000"/>
          </a:bodyPr>
          <a:lstStyle/>
          <a:p>
            <a:r>
              <a:rPr lang="en-US" sz="3600" b="1" dirty="0" smtClean="0"/>
              <a:t>Dual-core processor</a:t>
            </a:r>
            <a:r>
              <a:rPr lang="en-US" dirty="0" smtClean="0"/>
              <a:t>: A dual-core processor is a chip that contains two separate processors.</a:t>
            </a:r>
          </a:p>
          <a:p>
            <a:r>
              <a:rPr lang="en-US" sz="3600" b="1" dirty="0" smtClean="0"/>
              <a:t>Quad-core Processor: </a:t>
            </a:r>
            <a:r>
              <a:rPr lang="en-US" dirty="0" smtClean="0"/>
              <a:t>A quad processor is a chip that contain four separate processors.</a:t>
            </a:r>
          </a:p>
          <a:p>
            <a:pPr>
              <a:buNone/>
            </a:pPr>
            <a:r>
              <a:rPr lang="en-US" b="1" dirty="0" smtClean="0"/>
              <a:t>CPU consists of two main units:</a:t>
            </a:r>
          </a:p>
          <a:p>
            <a:pPr marL="514350" indent="-514350">
              <a:buFont typeface="+mj-lt"/>
              <a:buAutoNum type="arabicPeriod"/>
            </a:pPr>
            <a:r>
              <a:rPr lang="en-US" b="1" dirty="0" smtClean="0"/>
              <a:t>ALU</a:t>
            </a:r>
          </a:p>
          <a:p>
            <a:pPr marL="514350" indent="-514350">
              <a:buFont typeface="+mj-lt"/>
              <a:buAutoNum type="arabicPeriod"/>
            </a:pPr>
            <a:r>
              <a:rPr lang="en-US" b="1" dirty="0" smtClean="0"/>
              <a:t>CU</a:t>
            </a:r>
          </a:p>
          <a:p>
            <a:pPr marL="514350" indent="-514350">
              <a:buNone/>
            </a:pPr>
            <a:r>
              <a:rPr lang="en-US" sz="3600" b="1" dirty="0" smtClean="0"/>
              <a:t>1. ALU</a:t>
            </a:r>
            <a:r>
              <a:rPr lang="en-US" dirty="0" smtClean="0"/>
              <a:t> (Arithmetic and logic Unit)</a:t>
            </a:r>
          </a:p>
          <a:p>
            <a:pPr marL="514350" indent="-514350">
              <a:buNone/>
            </a:pPr>
            <a:r>
              <a:rPr lang="en-US" dirty="0" smtClean="0"/>
              <a:t>     ALU is a part of CPU. Actual executions of instructions take place in this part. All arithmetic and logical operations are preformed in ALU. It consist of two units</a:t>
            </a:r>
          </a:p>
          <a:p>
            <a:pPr marL="514350" indent="-514350">
              <a:buNone/>
            </a:pPr>
            <a:r>
              <a:rPr lang="en-US" dirty="0" smtClean="0"/>
              <a:t>     </a:t>
            </a:r>
          </a:p>
          <a:p>
            <a:pPr marL="514350" indent="-514350">
              <a:buNone/>
            </a:pPr>
            <a:r>
              <a:rPr lang="en-US" dirty="0" smtClean="0"/>
              <a:t>      a) Arithmetic unit and </a:t>
            </a:r>
          </a:p>
          <a:p>
            <a:pPr marL="514350" indent="-514350">
              <a:buNone/>
            </a:pPr>
            <a:r>
              <a:rPr lang="en-US" sz="3500" b="1" dirty="0" smtClean="0"/>
              <a:t>     </a:t>
            </a:r>
            <a:r>
              <a:rPr lang="en-US" sz="3500" dirty="0" smtClean="0"/>
              <a:t>b) Logic Unit</a:t>
            </a:r>
          </a:p>
          <a:p>
            <a:pPr marL="514350" indent="-514350">
              <a:buNone/>
            </a:pPr>
            <a:endParaRPr lang="en-US" sz="3500" dirty="0" smtClean="0"/>
          </a:p>
          <a:p>
            <a:pPr marL="514350" indent="-514350">
              <a:buNone/>
            </a:pPr>
            <a:r>
              <a:rPr lang="en-US" dirty="0" smtClean="0"/>
              <a:t> </a:t>
            </a:r>
          </a:p>
          <a:p>
            <a:pPr marL="514350" indent="-514350">
              <a:buNone/>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marL="571500" indent="-571500">
              <a:buNone/>
            </a:pPr>
            <a:r>
              <a:rPr lang="en-US" b="1" dirty="0" smtClean="0"/>
              <a:t>a) . </a:t>
            </a:r>
            <a:r>
              <a:rPr lang="en-US" sz="3600" b="1" dirty="0" smtClean="0"/>
              <a:t>Arithmetic Unit</a:t>
            </a:r>
            <a:endParaRPr lang="en-US" b="1" dirty="0" smtClean="0"/>
          </a:p>
          <a:p>
            <a:pPr marL="571500" indent="-571500">
              <a:buNone/>
            </a:pPr>
            <a:r>
              <a:rPr lang="en-US" dirty="0" smtClean="0"/>
              <a:t>       Arithmetic operations include addition, subtraction, multiplication, and division</a:t>
            </a:r>
          </a:p>
          <a:p>
            <a:pPr marL="571500" indent="-571500">
              <a:buNone/>
            </a:pPr>
            <a:r>
              <a:rPr lang="en-US" dirty="0" smtClean="0"/>
              <a:t>      +	add	, —subtract, X multiply, /	divide etc.</a:t>
            </a:r>
          </a:p>
          <a:p>
            <a:pPr marL="857250" indent="-857250">
              <a:buNone/>
            </a:pPr>
            <a:r>
              <a:rPr lang="en-US" sz="3600" b="1" dirty="0" smtClean="0"/>
              <a:t>b) . logic unit</a:t>
            </a:r>
          </a:p>
          <a:p>
            <a:pPr>
              <a:buNone/>
            </a:pPr>
            <a:r>
              <a:rPr lang="en-US" dirty="0" smtClean="0"/>
              <a:t> it perform logical operations like comparing two data item to find which data item is greater, less or equal to other</a:t>
            </a:r>
          </a:p>
          <a:p>
            <a:pPr>
              <a:buNone/>
            </a:pPr>
            <a:r>
              <a:rPr lang="en-US" dirty="0" smtClean="0"/>
              <a:t>       =, &lt;&gt;	equal to, not equal to</a:t>
            </a:r>
          </a:p>
          <a:p>
            <a:pPr>
              <a:buNone/>
            </a:pPr>
            <a:r>
              <a:rPr lang="en-US" dirty="0" smtClean="0"/>
              <a:t>	   &gt;, !&gt;	greater than, not greater than</a:t>
            </a:r>
          </a:p>
          <a:p>
            <a:pPr>
              <a:buNone/>
            </a:pPr>
            <a:r>
              <a:rPr lang="en-US" dirty="0" smtClean="0"/>
              <a:t>	   &lt;, !&lt;	less than, not less than</a:t>
            </a:r>
          </a:p>
          <a:p>
            <a:pPr>
              <a:buNone/>
            </a:pPr>
            <a:r>
              <a:rPr lang="en-US" dirty="0" smtClean="0"/>
              <a:t>	&gt;=, !&gt;=	</a:t>
            </a:r>
            <a:r>
              <a:rPr lang="en-US" sz="2600" dirty="0" smtClean="0"/>
              <a:t>greater than or equal to, not greater than or equal to</a:t>
            </a:r>
            <a:endParaRPr lang="en-US" sz="12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514350" indent="-514350">
              <a:buNone/>
            </a:pPr>
            <a:r>
              <a:rPr lang="en-US" sz="3600" b="1" dirty="0" smtClean="0"/>
              <a:t>2. Control Unit</a:t>
            </a:r>
          </a:p>
          <a:p>
            <a:pPr marL="514350" indent="-514350">
              <a:buNone/>
            </a:pPr>
            <a:r>
              <a:rPr lang="en-US" dirty="0" smtClean="0"/>
              <a:t>     Control unit is an important component of CPU. It acts like a supervisors of the computer. It does not executes instruction by itself. It controls and coordinates all activates of computer system.</a:t>
            </a:r>
          </a:p>
          <a:p>
            <a:pPr marL="514350" indent="-514350">
              <a:buNone/>
            </a:pPr>
            <a:r>
              <a:rPr lang="en-US" b="1" dirty="0" smtClean="0"/>
              <a:t>Important task performs by CU</a:t>
            </a:r>
          </a:p>
          <a:p>
            <a:pPr marL="514350" indent="-514350">
              <a:buFont typeface="+mj-lt"/>
              <a:buAutoNum type="arabicPeriod"/>
            </a:pPr>
            <a:r>
              <a:rPr lang="en-US" dirty="0" smtClean="0"/>
              <a:t>It fetches instructions from the main memory</a:t>
            </a:r>
          </a:p>
          <a:p>
            <a:pPr marL="514350" indent="-514350">
              <a:buFont typeface="+mj-lt"/>
              <a:buAutoNum type="arabicPeriod"/>
            </a:pPr>
            <a:r>
              <a:rPr lang="en-US" dirty="0" smtClean="0"/>
              <a:t>It interprets the instructions to find what operation is to be preformed</a:t>
            </a:r>
          </a:p>
          <a:p>
            <a:pPr marL="514350" indent="-514350">
              <a:buFont typeface="+mj-lt"/>
              <a:buAutoNum type="arabicPeriod"/>
            </a:pPr>
            <a:r>
              <a:rPr lang="en-US" dirty="0" smtClean="0"/>
              <a:t>It control the execution of instruction </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705600"/>
          </a:xfrm>
        </p:spPr>
        <p:txBody>
          <a:bodyPr>
            <a:normAutofit lnSpcReduction="10000"/>
          </a:bodyPr>
          <a:lstStyle/>
          <a:p>
            <a:pPr>
              <a:buNone/>
            </a:pPr>
            <a:r>
              <a:rPr lang="en-US" sz="4400" b="1" dirty="0" smtClean="0"/>
              <a:t>    RAM </a:t>
            </a:r>
            <a:r>
              <a:rPr lang="en-US" sz="4400" b="1" dirty="0" smtClean="0"/>
              <a:t>(Random Access Memory)</a:t>
            </a:r>
          </a:p>
          <a:p>
            <a:r>
              <a:rPr lang="en-US" sz="3600" dirty="0" smtClean="0"/>
              <a:t>It is also called direct access memory. Random access means that each individual byte in memory can be accessed directly </a:t>
            </a:r>
          </a:p>
          <a:p>
            <a:r>
              <a:rPr lang="en-US" sz="3600" dirty="0" smtClean="0"/>
              <a:t>RAM is used to store data and instruction temporarily. A program must be loaded into RAM before execution.</a:t>
            </a:r>
          </a:p>
          <a:p>
            <a:r>
              <a:rPr lang="en-US" sz="3600" dirty="0" smtClean="0"/>
              <a:t>RAM is </a:t>
            </a:r>
            <a:r>
              <a:rPr lang="en-US" sz="3600" u="sng" dirty="0" smtClean="0"/>
              <a:t>volatile memory </a:t>
            </a:r>
            <a:r>
              <a:rPr lang="en-US" sz="3600" dirty="0" smtClean="0"/>
              <a:t>it means that it content are lost when the power is turned off. RAM is read/write memory. RAM is also called Data main memory or primary storage.</a:t>
            </a:r>
            <a:endParaRPr lang="en-US" sz="3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l="5298" t="16053" r="6402" b="17057"/>
          <a:stretch>
            <a:fillRect/>
          </a:stretch>
        </p:blipFill>
        <p:spPr bwMode="auto">
          <a:xfrm>
            <a:off x="0" y="914400"/>
            <a:ext cx="5486400" cy="2743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990600" y="3428672"/>
            <a:ext cx="7315200" cy="3429328"/>
          </a:xfrm>
          <a:prstGeom prst="rect">
            <a:avLst/>
          </a:prstGeom>
          <a:noFill/>
          <a:ln w="9525">
            <a:noFill/>
            <a:miter lim="800000"/>
            <a:headEnd/>
            <a:tailEnd/>
          </a:ln>
          <a:effectLst/>
        </p:spPr>
      </p:pic>
      <p:sp>
        <p:nvSpPr>
          <p:cNvPr id="8" name="Rectangle 7"/>
          <p:cNvSpPr/>
          <p:nvPr/>
        </p:nvSpPr>
        <p:spPr>
          <a:xfrm>
            <a:off x="1143000" y="152400"/>
            <a:ext cx="7543800" cy="707886"/>
          </a:xfrm>
          <a:prstGeom prst="rect">
            <a:avLst/>
          </a:prstGeom>
        </p:spPr>
        <p:txBody>
          <a:bodyPr wrap="square">
            <a:spAutoFit/>
          </a:bodyPr>
          <a:lstStyle/>
          <a:p>
            <a:r>
              <a:rPr lang="en-US" sz="4000" b="1" dirty="0" smtClean="0"/>
              <a:t>Interaction between RAM and CPU</a:t>
            </a:r>
            <a:endParaRPr lang="en-US" sz="4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0"/>
            <a:ext cx="9144000" cy="5638800"/>
          </a:xfrm>
        </p:spPr>
        <p:txBody>
          <a:bodyPr>
            <a:normAutofit lnSpcReduction="10000"/>
          </a:bodyPr>
          <a:lstStyle/>
          <a:p>
            <a:r>
              <a:rPr lang="en-US" dirty="0" smtClean="0"/>
              <a:t>RAM and CPU are both placed on the motherboard</a:t>
            </a:r>
          </a:p>
          <a:p>
            <a:r>
              <a:rPr lang="en-US" dirty="0" smtClean="0"/>
              <a:t>RAM is a temporary memory that stores data and stores instruction from RAM when required.</a:t>
            </a:r>
          </a:p>
          <a:p>
            <a:r>
              <a:rPr lang="en-US" dirty="0" smtClean="0"/>
              <a:t>The interaction between CPU and RAM take place every time an instruction is executed.</a:t>
            </a:r>
          </a:p>
          <a:p>
            <a:r>
              <a:rPr lang="en-US" dirty="0" smtClean="0"/>
              <a:t>RAM is connected to CPU through data bus, control bus and data bus. It is collectively known as system bus.</a:t>
            </a:r>
          </a:p>
          <a:p>
            <a:r>
              <a:rPr lang="en-US" dirty="0" smtClean="0"/>
              <a:t>This system bus consist of electrical paths to transfer information between CPU and RAM.</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Autofit/>
          </a:bodyPr>
          <a:lstStyle/>
          <a:p>
            <a:r>
              <a:rPr lang="en-US" sz="4800" b="1" dirty="0" smtClean="0"/>
              <a:t>Memory: Cache Memory</a:t>
            </a:r>
            <a:br>
              <a:rPr lang="en-US" sz="4800" b="1" dirty="0" smtClean="0"/>
            </a:br>
            <a:endParaRPr lang="en-US" sz="4800" b="1" dirty="0"/>
          </a:p>
        </p:txBody>
      </p:sp>
      <p:sp>
        <p:nvSpPr>
          <p:cNvPr id="3" name="Content Placeholder 2"/>
          <p:cNvSpPr>
            <a:spLocks noGrp="1"/>
          </p:cNvSpPr>
          <p:nvPr>
            <p:ph idx="1"/>
          </p:nvPr>
        </p:nvSpPr>
        <p:spPr/>
        <p:txBody>
          <a:bodyPr>
            <a:normAutofit fontScale="25000" lnSpcReduction="20000"/>
          </a:bodyPr>
          <a:lstStyle/>
          <a:p>
            <a:endParaRPr lang="en-US" dirty="0" smtClean="0"/>
          </a:p>
          <a:p>
            <a:r>
              <a:rPr lang="en-US" sz="9600" dirty="0" smtClean="0"/>
              <a:t>Moving data between RAM and the CPU's registers is one of the most time-consuming operations a CPU must perform, simply because RAM is much slower than the CPU. A partial solution to this problem is to include cache memory. Cache (pronounced cash) memory is extremely fast memory, which hold the most recently used data and instructions</a:t>
            </a:r>
            <a:r>
              <a:rPr lang="en-US" sz="8000" dirty="0" smtClean="0"/>
              <a:t>.  </a:t>
            </a:r>
          </a:p>
          <a:p>
            <a:endParaRPr lang="en-US" sz="8000" dirty="0" smtClean="0"/>
          </a:p>
          <a:p>
            <a:pPr>
              <a:buNone/>
            </a:pPr>
            <a:r>
              <a:rPr lang="en-US" sz="8000" dirty="0" smtClean="0"/>
              <a:t>      </a:t>
            </a:r>
            <a:r>
              <a:rPr lang="en-US" sz="9600" dirty="0" smtClean="0"/>
              <a:t>When a program is running and the CPU needs to read data or program instructions from RAM, the CPU checks first to see whether the data is in cache memory. If the data is not there, the CPU reads the data from RAM into its registers, but it also loads a copy of the data into cache memory. The next time the CPU needs that same data, it finds it in the cache memory and saves the time needed to load the data from RAM</a:t>
            </a:r>
            <a:r>
              <a:rPr lang="en-US" sz="8000" dirty="0" smtClean="0"/>
              <a:t>.</a:t>
            </a:r>
            <a:endParaRPr lang="en-US" sz="8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991600" cy="6477000"/>
          </a:xfrm>
        </p:spPr>
        <p:txBody>
          <a:bodyPr>
            <a:normAutofit fontScale="92500" lnSpcReduction="10000"/>
          </a:bodyPr>
          <a:lstStyle/>
          <a:p>
            <a:pPr>
              <a:buNone/>
            </a:pPr>
            <a:r>
              <a:rPr lang="en-US" b="1" dirty="0" smtClean="0"/>
              <a:t>   The following steps are preformed when CPU wants to read DATA from RAM.</a:t>
            </a:r>
          </a:p>
          <a:p>
            <a:pPr marL="514350" indent="-514350">
              <a:buFont typeface="+mj-lt"/>
              <a:buAutoNum type="arabicPeriod"/>
            </a:pPr>
            <a:r>
              <a:rPr lang="en-US" sz="2800" dirty="0" smtClean="0"/>
              <a:t>CPU placed the read request on control bus</a:t>
            </a:r>
          </a:p>
          <a:p>
            <a:pPr marL="514350" indent="-514350">
              <a:buFont typeface="+mj-lt"/>
              <a:buAutoNum type="arabicPeriod"/>
            </a:pPr>
            <a:r>
              <a:rPr lang="en-US" sz="2800" dirty="0" smtClean="0"/>
              <a:t>CPU places the addresses of required Byte or word on address bus</a:t>
            </a:r>
          </a:p>
          <a:p>
            <a:pPr marL="514350" indent="-514350">
              <a:buFont typeface="+mj-lt"/>
              <a:buAutoNum type="arabicPeriod"/>
            </a:pPr>
            <a:r>
              <a:rPr lang="en-US" sz="2800" dirty="0" smtClean="0"/>
              <a:t>Memory unit reads the commands and addresses. It puts the required data on the bus.</a:t>
            </a:r>
          </a:p>
          <a:p>
            <a:pPr marL="514350" indent="-514350">
              <a:buFont typeface="+mj-lt"/>
              <a:buAutoNum type="arabicPeriod"/>
            </a:pPr>
            <a:r>
              <a:rPr lang="en-US" sz="2800" dirty="0" smtClean="0"/>
              <a:t>CPU read the required DATA from data bus.</a:t>
            </a:r>
          </a:p>
          <a:p>
            <a:pPr marL="514350" indent="-514350">
              <a:buNone/>
            </a:pPr>
            <a:r>
              <a:rPr lang="en-US" sz="2800" b="1" dirty="0" smtClean="0"/>
              <a:t>The following steps are preformed when CPU wants to write DATA on RAM</a:t>
            </a:r>
          </a:p>
          <a:p>
            <a:pPr marL="514350" indent="-514350">
              <a:buFont typeface="+mj-lt"/>
              <a:buAutoNum type="arabicPeriod"/>
            </a:pPr>
            <a:r>
              <a:rPr lang="en-US" sz="2400" dirty="0" smtClean="0"/>
              <a:t>CPU places the write request on control bus.</a:t>
            </a:r>
          </a:p>
          <a:p>
            <a:pPr marL="514350" indent="-514350">
              <a:buFont typeface="+mj-lt"/>
              <a:buAutoNum type="arabicPeriod"/>
            </a:pPr>
            <a:r>
              <a:rPr lang="en-US" sz="2400" dirty="0" smtClean="0"/>
              <a:t>CPU places the address of the word where to write Data on the Address Bus.</a:t>
            </a:r>
          </a:p>
          <a:p>
            <a:pPr marL="514350" indent="-514350">
              <a:buFont typeface="+mj-lt"/>
              <a:buAutoNum type="arabicPeriod"/>
            </a:pPr>
            <a:r>
              <a:rPr lang="en-US" sz="2400" dirty="0" smtClean="0"/>
              <a:t>Memory units get ready to do the operation.</a:t>
            </a:r>
          </a:p>
          <a:p>
            <a:pPr marL="514350" indent="-514350">
              <a:buFont typeface="+mj-lt"/>
              <a:buAutoNum type="arabicPeriod"/>
            </a:pPr>
            <a:r>
              <a:rPr lang="en-US" sz="2400" dirty="0" smtClean="0"/>
              <a:t>CPU puts DATA on the DATA bus.</a:t>
            </a:r>
          </a:p>
          <a:p>
            <a:pPr marL="514350" indent="-514350">
              <a:buFont typeface="+mj-lt"/>
              <a:buAutoNum type="arabicPeriod"/>
            </a:pPr>
            <a:r>
              <a:rPr lang="en-US" sz="2400" dirty="0" smtClean="0"/>
              <a:t>Memory units reads the data and places it in the required bus.</a:t>
            </a:r>
            <a:endParaRPr 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096962"/>
          </a:xfrm>
        </p:spPr>
        <p:txBody>
          <a:bodyPr>
            <a:noAutofit/>
          </a:bodyPr>
          <a:lstStyle/>
          <a:p>
            <a:pPr algn="ctr"/>
            <a:r>
              <a:rPr lang="en-US" sz="6600" b="1" dirty="0" smtClean="0"/>
              <a:t>Lecture 05</a:t>
            </a:r>
            <a:endParaRPr lang="en-US" sz="6600" dirty="0"/>
          </a:p>
        </p:txBody>
      </p:sp>
      <p:sp>
        <p:nvSpPr>
          <p:cNvPr id="3" name="Content Placeholder 2"/>
          <p:cNvSpPr>
            <a:spLocks noGrp="1"/>
          </p:cNvSpPr>
          <p:nvPr>
            <p:ph idx="1"/>
          </p:nvPr>
        </p:nvSpPr>
        <p:spPr>
          <a:xfrm>
            <a:off x="457200" y="1600200"/>
            <a:ext cx="8229600" cy="5105400"/>
          </a:xfrm>
        </p:spPr>
        <p:txBody>
          <a:bodyPr>
            <a:normAutofit fontScale="92500"/>
          </a:bodyPr>
          <a:lstStyle/>
          <a:p>
            <a:r>
              <a:rPr lang="en-US" sz="4400" b="1" dirty="0" smtClean="0"/>
              <a:t>Information Technology</a:t>
            </a:r>
          </a:p>
          <a:p>
            <a:r>
              <a:rPr lang="en-US" sz="4800" b="1" dirty="0" smtClean="0"/>
              <a:t>Computer</a:t>
            </a:r>
          </a:p>
          <a:p>
            <a:pPr>
              <a:buFont typeface="Wingdings" pitchFamily="2" charset="2"/>
              <a:buChar char="v"/>
            </a:pPr>
            <a:r>
              <a:rPr lang="en-US" dirty="0" smtClean="0"/>
              <a:t>   I/O Processing</a:t>
            </a:r>
          </a:p>
          <a:p>
            <a:pPr>
              <a:buFont typeface="Wingdings" pitchFamily="2" charset="2"/>
              <a:buChar char="v"/>
            </a:pPr>
            <a:r>
              <a:rPr lang="en-US" dirty="0" smtClean="0"/>
              <a:t>    Data Storage</a:t>
            </a:r>
          </a:p>
          <a:p>
            <a:pPr>
              <a:buFont typeface="Wingdings" pitchFamily="2" charset="2"/>
              <a:buChar char="v"/>
            </a:pPr>
            <a:r>
              <a:rPr lang="en-US" dirty="0" smtClean="0"/>
              <a:t>    Networking and internet standards</a:t>
            </a:r>
          </a:p>
          <a:p>
            <a:pPr>
              <a:buFont typeface="Wingdings" pitchFamily="2" charset="2"/>
              <a:buChar char="v"/>
            </a:pPr>
            <a:r>
              <a:rPr lang="en-US" dirty="0" smtClean="0"/>
              <a:t>    Application and Business software</a:t>
            </a:r>
          </a:p>
          <a:p>
            <a:pPr>
              <a:buFont typeface="Wingdings" pitchFamily="2" charset="2"/>
              <a:buChar char="v"/>
            </a:pPr>
            <a:r>
              <a:rPr lang="en-US" dirty="0" smtClean="0"/>
              <a:t>    Social Media Websites/ Information systems</a:t>
            </a:r>
          </a:p>
          <a:p>
            <a:pPr>
              <a:buFont typeface="Wingdings" pitchFamily="2" charset="2"/>
              <a:buChar char="v"/>
            </a:pPr>
            <a:r>
              <a:rPr lang="en-US" dirty="0" smtClean="0"/>
              <a:t>    Fundamentals of Artificial Intelligence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smtClean="0"/>
              <a:t>NON Volatile Memory: ROM</a:t>
            </a:r>
            <a:endParaRPr lang="en-US" sz="5400" b="1" dirty="0"/>
          </a:p>
        </p:txBody>
      </p:sp>
      <p:sp>
        <p:nvSpPr>
          <p:cNvPr id="3" name="Content Placeholder 2"/>
          <p:cNvSpPr>
            <a:spLocks noGrp="1"/>
          </p:cNvSpPr>
          <p:nvPr>
            <p:ph idx="1"/>
          </p:nvPr>
        </p:nvSpPr>
        <p:spPr>
          <a:xfrm>
            <a:off x="228600" y="1295400"/>
            <a:ext cx="8686800" cy="5257800"/>
          </a:xfrm>
        </p:spPr>
        <p:txBody>
          <a:bodyPr>
            <a:normAutofit fontScale="70000" lnSpcReduction="20000"/>
          </a:bodyPr>
          <a:lstStyle/>
          <a:p>
            <a:r>
              <a:rPr lang="en-US" dirty="0" smtClean="0"/>
              <a:t>ROM memory is one example of nonvolatile memory. ROM is Read only memory, and it contains the boot-up instructions for the </a:t>
            </a:r>
            <a:r>
              <a:rPr lang="en-US" dirty="0" err="1" smtClean="0"/>
              <a:t>comptuer</a:t>
            </a:r>
            <a:r>
              <a:rPr lang="en-US" dirty="0" smtClean="0"/>
              <a:t>. The information contained in ROM memory is maintained even after the power is shut off. Nonvolatile chips always hold the same data; the data in them cannot be changed except through a special process that overwrites the data. In fact, putting data permanently into this kind of memory is called "burning in the data," and it is usually done at the factory. During normal use, the data in these chips is only read and used--not changed--so the memory is called read-only memory (ROM). There are newer versions of ROM, which can be overwritten or re-programmed, but it requires special software to do. </a:t>
            </a:r>
          </a:p>
          <a:p>
            <a:endParaRPr lang="en-US" dirty="0" smtClean="0"/>
          </a:p>
          <a:p>
            <a:r>
              <a:rPr lang="en-US" dirty="0" smtClean="0"/>
              <a:t>One important reason a computer needs ROM is that it must know what to do when the power is first turned on. Among other things, ROM contains a set of start-up instructions, which ensures that the rest of memory is functioning properly, checks for hardware devices, and checks for an operating system on the computer's disk drives.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b="1" dirty="0" smtClean="0"/>
              <a:t>Computer Buses</a:t>
            </a:r>
            <a:endParaRPr lang="en-US" sz="7200" b="1" dirty="0"/>
          </a:p>
        </p:txBody>
      </p:sp>
      <p:sp>
        <p:nvSpPr>
          <p:cNvPr id="3" name="Content Placeholder 2"/>
          <p:cNvSpPr>
            <a:spLocks noGrp="1"/>
          </p:cNvSpPr>
          <p:nvPr>
            <p:ph idx="1"/>
          </p:nvPr>
        </p:nvSpPr>
        <p:spPr>
          <a:xfrm>
            <a:off x="228600" y="1295400"/>
            <a:ext cx="8763000" cy="5334000"/>
          </a:xfrm>
        </p:spPr>
        <p:txBody>
          <a:bodyPr/>
          <a:lstStyle/>
          <a:p>
            <a:r>
              <a:rPr lang="en-US" dirty="0" smtClean="0"/>
              <a:t>A bus consists of a set of parallel lines. It is used to transfer data between different component of the computer. One line bus can transfer one bit at a time.</a:t>
            </a:r>
          </a:p>
          <a:p>
            <a:r>
              <a:rPr lang="en-US" dirty="0" smtClean="0"/>
              <a:t>The capacity of computer bus depends on the number of DATA lines in it. A bus with 16 line can carry 16 bits or bytes.</a:t>
            </a:r>
          </a:p>
          <a:p>
            <a:r>
              <a:rPr lang="en-US" dirty="0" smtClean="0"/>
              <a:t>CPU communicate with other components of computer </a:t>
            </a:r>
            <a:r>
              <a:rPr lang="en-US" dirty="0" smtClean="0"/>
              <a:t>through </a:t>
            </a:r>
            <a:r>
              <a:rPr lang="en-US" dirty="0" smtClean="0"/>
              <a:t>buses. </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55000" lnSpcReduction="20000"/>
          </a:bodyPr>
          <a:lstStyle/>
          <a:p>
            <a:pPr marL="514350" indent="-514350">
              <a:buNone/>
            </a:pPr>
            <a:r>
              <a:rPr lang="en-US" sz="4200" b="1" dirty="0" smtClean="0"/>
              <a:t>System Buses </a:t>
            </a:r>
          </a:p>
          <a:p>
            <a:pPr marL="514350" indent="-514350">
              <a:buNone/>
            </a:pPr>
            <a:r>
              <a:rPr lang="en-US" sz="3400" dirty="0" smtClean="0"/>
              <a:t>      System buses is used to connect the main component of a computer such as main memory. System buses are part of motherboard, Computer normally have 70-100 lines.</a:t>
            </a:r>
          </a:p>
          <a:p>
            <a:pPr marL="514350" indent="-514350">
              <a:buNone/>
            </a:pPr>
            <a:r>
              <a:rPr lang="en-US" sz="3400" b="1" dirty="0" smtClean="0"/>
              <a:t>Types of buses</a:t>
            </a:r>
          </a:p>
          <a:p>
            <a:pPr marL="514350" indent="-514350">
              <a:buAutoNum type="arabicPeriod"/>
            </a:pPr>
            <a:r>
              <a:rPr lang="en-US" sz="3400" b="1" dirty="0" smtClean="0"/>
              <a:t>Data Bus</a:t>
            </a:r>
          </a:p>
          <a:p>
            <a:pPr marL="514350" indent="-514350">
              <a:buNone/>
            </a:pPr>
            <a:r>
              <a:rPr lang="en-US" sz="3400" b="1" dirty="0" smtClean="0"/>
              <a:t>    </a:t>
            </a:r>
            <a:r>
              <a:rPr lang="en-US" sz="3400" b="1" dirty="0" smtClean="0"/>
              <a:t>    </a:t>
            </a:r>
            <a:r>
              <a:rPr lang="en-US" sz="3400" dirty="0" smtClean="0"/>
              <a:t>Data </a:t>
            </a:r>
            <a:r>
              <a:rPr lang="en-US" sz="3400" dirty="0" smtClean="0"/>
              <a:t>bus is the most common type of bus. It is used to transfer data between different component of computer</a:t>
            </a:r>
          </a:p>
          <a:p>
            <a:pPr marL="514350" indent="-514350">
              <a:buNone/>
            </a:pPr>
            <a:r>
              <a:rPr lang="en-US" sz="3400" dirty="0" smtClean="0"/>
              <a:t>       </a:t>
            </a:r>
            <a:r>
              <a:rPr lang="en-US" sz="3400" dirty="0" smtClean="0"/>
              <a:t>The number of line in the Data bus effect the speed of Data transfer</a:t>
            </a:r>
          </a:p>
          <a:p>
            <a:pPr marL="514350" indent="-514350">
              <a:buNone/>
            </a:pPr>
            <a:endParaRPr lang="en-US" sz="2800" b="1" dirty="0" smtClean="0"/>
          </a:p>
          <a:p>
            <a:pPr marL="514350" indent="-514350">
              <a:buNone/>
            </a:pPr>
            <a:r>
              <a:rPr lang="en-US" sz="2800" b="1" dirty="0" smtClean="0"/>
              <a:t>2</a:t>
            </a:r>
            <a:r>
              <a:rPr lang="en-US" sz="4400" b="1" dirty="0" smtClean="0"/>
              <a:t>. Address </a:t>
            </a:r>
            <a:r>
              <a:rPr lang="en-US" sz="4400" b="1" dirty="0" smtClean="0"/>
              <a:t>Buses </a:t>
            </a:r>
          </a:p>
          <a:p>
            <a:pPr marL="514350" indent="-514350">
              <a:buNone/>
            </a:pPr>
            <a:r>
              <a:rPr lang="en-US" sz="4400" dirty="0" smtClean="0"/>
              <a:t>      Each component is assigned a </a:t>
            </a:r>
            <a:r>
              <a:rPr lang="en-US" sz="4400" u="sng" dirty="0" smtClean="0"/>
              <a:t>unique ID</a:t>
            </a:r>
            <a:r>
              <a:rPr lang="en-US" sz="4400" dirty="0" smtClean="0"/>
              <a:t>, this ID is called the address of that component. If a component wants to communicate with another component this need a special address. This bus is unidirectional bus, it can carry data only in one direction</a:t>
            </a:r>
            <a:r>
              <a:rPr lang="en-US" sz="4400" dirty="0" smtClean="0"/>
              <a:t>.</a:t>
            </a:r>
          </a:p>
          <a:p>
            <a:pPr marL="514350" indent="-514350">
              <a:buNone/>
            </a:pPr>
            <a:r>
              <a:rPr lang="en-US" sz="4400" b="1" dirty="0" smtClean="0"/>
              <a:t>3</a:t>
            </a:r>
            <a:r>
              <a:rPr lang="en-US" sz="4400" dirty="0" smtClean="0"/>
              <a:t>. </a:t>
            </a:r>
            <a:r>
              <a:rPr lang="en-US" sz="4400" b="1" dirty="0" smtClean="0"/>
              <a:t>Control Bus</a:t>
            </a:r>
          </a:p>
          <a:p>
            <a:pPr marL="514350" indent="-514350">
              <a:buNone/>
            </a:pPr>
            <a:r>
              <a:rPr lang="en-US" sz="4400" dirty="0" smtClean="0"/>
              <a:t>The </a:t>
            </a:r>
            <a:r>
              <a:rPr lang="en-US" sz="4400" dirty="0" smtClean="0"/>
              <a:t>CPU transmits a variety of control signals to components and devices to transmit control signals to the CPU using the control bus. The control bus is bidirectional and assists the CPU in synchronizing control signals to internal devices and external components. It is comprised of interrupt lines, byte enable lines, read/write signals and status lines</a:t>
            </a:r>
            <a:r>
              <a:rPr lang="en-US" sz="2800" dirty="0" smtClean="0"/>
              <a:t>.</a:t>
            </a:r>
            <a:endParaRPr lang="en-US" sz="2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clrChange>
              <a:clrFrom>
                <a:srgbClr val="000000"/>
              </a:clrFrom>
              <a:clrTo>
                <a:srgbClr val="000000">
                  <a:alpha val="0"/>
                </a:srgbClr>
              </a:clrTo>
            </a:clrChange>
          </a:blip>
          <a:srcRect/>
          <a:stretch>
            <a:fillRect/>
          </a:stretch>
        </p:blipFill>
        <p:spPr bwMode="auto">
          <a:xfrm>
            <a:off x="533400" y="533400"/>
            <a:ext cx="8305800" cy="6083999"/>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b="1" dirty="0" smtClean="0"/>
              <a:t>Storage Devices</a:t>
            </a:r>
            <a:endParaRPr lang="en-US" sz="6600" b="1" dirty="0"/>
          </a:p>
        </p:txBody>
      </p:sp>
      <p:sp>
        <p:nvSpPr>
          <p:cNvPr id="3" name="Content Placeholder 2"/>
          <p:cNvSpPr>
            <a:spLocks noGrp="1"/>
          </p:cNvSpPr>
          <p:nvPr>
            <p:ph idx="1"/>
          </p:nvPr>
        </p:nvSpPr>
        <p:spPr>
          <a:xfrm>
            <a:off x="457200" y="1219200"/>
            <a:ext cx="8229600" cy="5410200"/>
          </a:xfrm>
        </p:spPr>
        <p:txBody>
          <a:bodyPr>
            <a:normAutofit fontScale="77500" lnSpcReduction="20000"/>
          </a:bodyPr>
          <a:lstStyle/>
          <a:p>
            <a:pPr>
              <a:buNone/>
            </a:pPr>
            <a:r>
              <a:rPr lang="en-US" dirty="0" smtClean="0"/>
              <a:t>  Actually there are two types of storage</a:t>
            </a:r>
          </a:p>
          <a:p>
            <a:pPr>
              <a:buFont typeface="Arial" pitchFamily="34" charset="0"/>
              <a:buChar char="•"/>
            </a:pPr>
            <a:r>
              <a:rPr lang="en-US" dirty="0" smtClean="0"/>
              <a:t>  </a:t>
            </a:r>
            <a:r>
              <a:rPr lang="en-US" dirty="0" smtClean="0"/>
              <a:t> Primary </a:t>
            </a:r>
            <a:r>
              <a:rPr lang="en-US" dirty="0" smtClean="0"/>
              <a:t>Storage </a:t>
            </a:r>
            <a:endParaRPr lang="en-US" dirty="0" smtClean="0"/>
          </a:p>
          <a:p>
            <a:pPr>
              <a:buFont typeface="Arial" pitchFamily="34" charset="0"/>
              <a:buChar char="•"/>
            </a:pPr>
            <a:r>
              <a:rPr lang="en-US" dirty="0" smtClean="0"/>
              <a:t>   Secondary Storage</a:t>
            </a:r>
            <a:endParaRPr lang="en-US" dirty="0" smtClean="0"/>
          </a:p>
          <a:p>
            <a:pPr>
              <a:buNone/>
            </a:pPr>
            <a:r>
              <a:rPr lang="en-US" sz="3400" b="1" dirty="0" smtClean="0"/>
              <a:t>Primary Memory </a:t>
            </a:r>
            <a:r>
              <a:rPr lang="en-US" dirty="0" smtClean="0"/>
              <a:t>:</a:t>
            </a:r>
          </a:p>
          <a:p>
            <a:pPr>
              <a:buNone/>
            </a:pPr>
            <a:r>
              <a:rPr lang="en-US" dirty="0" smtClean="0"/>
              <a:t>     Primary memory also known as memory, is the only one directly accessible to the CPU. The CPU continuously reads instructions stored there and executes them. Any data actively operated on is also stored there in uniform manner. It is a form of semiconductor storage known as random access memory (RAM) and sometimes other forms of fast but temporary storage. It is small-sized, light, but quite expensive. This type of memory is divided into the following two types :</a:t>
            </a:r>
          </a:p>
          <a:p>
            <a:pPr marL="514350" indent="-514350">
              <a:buFont typeface="+mj-lt"/>
              <a:buAutoNum type="arabicPeriod"/>
            </a:pPr>
            <a:r>
              <a:rPr lang="en-US" dirty="0" smtClean="0"/>
              <a:t>RAM</a:t>
            </a:r>
          </a:p>
          <a:p>
            <a:pPr marL="514350" indent="-514350">
              <a:buFont typeface="+mj-lt"/>
              <a:buAutoNum type="arabicPeriod"/>
            </a:pPr>
            <a:r>
              <a:rPr lang="en-US" dirty="0" smtClean="0"/>
              <a:t>ROM</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smtClean="0"/>
              <a:t>Secondary Storage Devices</a:t>
            </a:r>
            <a:endParaRPr lang="en-US" sz="5400" b="1" dirty="0"/>
          </a:p>
        </p:txBody>
      </p:sp>
      <p:pic>
        <p:nvPicPr>
          <p:cNvPr id="2050" name="Picture 2"/>
          <p:cNvPicPr>
            <a:picLocks noGrp="1" noChangeAspect="1" noChangeArrowheads="1"/>
          </p:cNvPicPr>
          <p:nvPr>
            <p:ph idx="1"/>
          </p:nvPr>
        </p:nvPicPr>
        <p:blipFill>
          <a:blip r:embed="rId2">
            <a:clrChange>
              <a:clrFrom>
                <a:srgbClr val="FFFFFF"/>
              </a:clrFrom>
              <a:clrTo>
                <a:srgbClr val="FFFFFF">
                  <a:alpha val="0"/>
                </a:srgbClr>
              </a:clrTo>
            </a:clrChange>
          </a:blip>
          <a:stretch>
            <a:fillRect/>
          </a:stretch>
        </p:blipFill>
        <p:spPr bwMode="auto">
          <a:xfrm>
            <a:off x="0" y="1554162"/>
            <a:ext cx="9144000" cy="53490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b="1" dirty="0" smtClean="0"/>
              <a:t>Secondary Memory</a:t>
            </a:r>
            <a:endParaRPr lang="en-US" sz="6600" b="1" dirty="0"/>
          </a:p>
        </p:txBody>
      </p:sp>
      <p:sp>
        <p:nvSpPr>
          <p:cNvPr id="3" name="Content Placeholder 2"/>
          <p:cNvSpPr>
            <a:spLocks noGrp="1"/>
          </p:cNvSpPr>
          <p:nvPr>
            <p:ph idx="1"/>
          </p:nvPr>
        </p:nvSpPr>
        <p:spPr>
          <a:xfrm>
            <a:off x="457200" y="1295400"/>
            <a:ext cx="8229600" cy="5410200"/>
          </a:xfrm>
        </p:spPr>
        <p:txBody>
          <a:bodyPr>
            <a:normAutofit fontScale="85000" lnSpcReduction="10000"/>
          </a:bodyPr>
          <a:lstStyle/>
          <a:p>
            <a:pPr marL="514350" indent="-514350">
              <a:buFont typeface="+mj-lt"/>
              <a:buAutoNum type="arabicPeriod"/>
            </a:pPr>
            <a:r>
              <a:rPr lang="en-US" dirty="0" smtClean="0"/>
              <a:t> It stores </a:t>
            </a:r>
            <a:r>
              <a:rPr lang="en-US" dirty="0" err="1" smtClean="0"/>
              <a:t>programmes</a:t>
            </a:r>
            <a:r>
              <a:rPr lang="en-US" dirty="0" smtClean="0"/>
              <a:t> or information permanently. </a:t>
            </a:r>
          </a:p>
          <a:p>
            <a:pPr marL="514350" indent="-514350">
              <a:buFont typeface="+mj-lt"/>
              <a:buAutoNum type="arabicPeriod"/>
            </a:pPr>
            <a:r>
              <a:rPr lang="en-US" dirty="0" smtClean="0"/>
              <a:t>  It  is not directly accessible by the CPU. </a:t>
            </a:r>
          </a:p>
          <a:p>
            <a:pPr marL="514350" indent="-514350">
              <a:buFont typeface="+mj-lt"/>
              <a:buAutoNum type="arabicPeriod"/>
            </a:pPr>
            <a:r>
              <a:rPr lang="en-US" dirty="0" smtClean="0"/>
              <a:t>  The computer usually uses its input/output     channels to access secondary storage and transfers desired data using intermediate area in primary storage. </a:t>
            </a:r>
          </a:p>
          <a:p>
            <a:pPr marL="514350" indent="-514350">
              <a:buFont typeface="+mj-lt"/>
              <a:buAutoNum type="arabicPeriod"/>
            </a:pPr>
            <a:r>
              <a:rPr lang="en-US" dirty="0" smtClean="0"/>
              <a:t> Less expensive than primary storage. </a:t>
            </a:r>
          </a:p>
          <a:p>
            <a:pPr marL="514350" indent="-514350">
              <a:buFont typeface="+mj-lt"/>
              <a:buAutoNum type="arabicPeriod"/>
            </a:pPr>
            <a:r>
              <a:rPr lang="en-US" dirty="0" smtClean="0"/>
              <a:t>Modern computer systems typically have an order of magnitude more secondary storage than primary storage and the data is kept for a longer time there. </a:t>
            </a:r>
          </a:p>
          <a:p>
            <a:pPr>
              <a:buNone/>
            </a:pPr>
            <a:r>
              <a:rPr lang="en-US" dirty="0" smtClean="0"/>
              <a:t>     The following figure shows the commonly used secondary storage devices and their classification.</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clrChange>
              <a:clrFrom>
                <a:srgbClr val="FFFFFF"/>
              </a:clrFrom>
              <a:clrTo>
                <a:srgbClr val="FFFFFF">
                  <a:alpha val="0"/>
                </a:srgbClr>
              </a:clrTo>
            </a:clrChange>
          </a:blip>
          <a:srcRect/>
          <a:stretch>
            <a:fillRect/>
          </a:stretch>
        </p:blipFill>
        <p:spPr bwMode="auto">
          <a:xfrm>
            <a:off x="0" y="0"/>
            <a:ext cx="9163811"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763000" cy="6477000"/>
          </a:xfrm>
        </p:spPr>
        <p:txBody>
          <a:bodyPr>
            <a:normAutofit lnSpcReduction="10000"/>
          </a:bodyPr>
          <a:lstStyle/>
          <a:p>
            <a:r>
              <a:rPr lang="en-US" dirty="0" smtClean="0"/>
              <a:t>In modern computers, hard disks are usually used as secondary storage. The time taken to access a given byte of information stored on a hard disk is typically a few thousandths of a second</a:t>
            </a:r>
          </a:p>
          <a:p>
            <a:r>
              <a:rPr lang="en-US" dirty="0" smtClean="0"/>
              <a:t>. By contrast, the time taken to access a given byte of information stored in random access memory is measured in thousand-millionths of a second. </a:t>
            </a:r>
          </a:p>
          <a:p>
            <a:r>
              <a:rPr lang="en-US" dirty="0" smtClean="0"/>
              <a:t>Some other examples of secondary storage technologies are: </a:t>
            </a:r>
            <a:r>
              <a:rPr lang="en-US" b="1" dirty="0" smtClean="0"/>
              <a:t>Flash Memory ( e.g. USB sticks or keys), Floppy Disks, Magnetic tape, Paper tape, Punch Cards, standalone RAM disks, and Zip drives. </a:t>
            </a:r>
            <a:endParaRPr lang="en-US"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8229600" cy="1828800"/>
          </a:xfrm>
        </p:spPr>
        <p:txBody>
          <a:bodyPr>
            <a:normAutofit fontScale="90000"/>
          </a:bodyPr>
          <a:lstStyle/>
          <a:p>
            <a:r>
              <a:rPr lang="en-US" sz="2700" dirty="0" smtClean="0"/>
              <a:t>The surface of a platter is organized as a number of concentric tracks. Each track is divided into sectors. The following diagram shows the tracks and sectors of a platter</a:t>
            </a:r>
            <a:r>
              <a:rPr lang="en-US" dirty="0" smtClean="0"/>
              <a:t>. </a:t>
            </a:r>
            <a:endParaRPr lang="en-US" dirty="0"/>
          </a:p>
        </p:txBody>
      </p:sp>
      <p:pic>
        <p:nvPicPr>
          <p:cNvPr id="3074" name="Picture 2"/>
          <p:cNvPicPr>
            <a:picLocks noGrp="1" noChangeAspect="1" noChangeArrowheads="1"/>
          </p:cNvPicPr>
          <p:nvPr>
            <p:ph idx="1"/>
          </p:nvPr>
        </p:nvPicPr>
        <p:blipFill>
          <a:blip r:embed="rId2">
            <a:clrChange>
              <a:clrFrom>
                <a:srgbClr val="FFFFFF"/>
              </a:clrFrom>
              <a:clrTo>
                <a:srgbClr val="FFFFFF">
                  <a:alpha val="0"/>
                </a:srgbClr>
              </a:clrTo>
            </a:clrChange>
          </a:blip>
          <a:srcRect/>
          <a:stretch>
            <a:fillRect/>
          </a:stretch>
        </p:blipFill>
        <p:spPr bwMode="auto">
          <a:xfrm>
            <a:off x="152400" y="2667000"/>
            <a:ext cx="4113687" cy="41910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clrChange>
              <a:clrFrom>
                <a:srgbClr val="FFFFFF"/>
              </a:clrFrom>
              <a:clrTo>
                <a:srgbClr val="FFFFFF">
                  <a:alpha val="0"/>
                </a:srgbClr>
              </a:clrTo>
            </a:clrChange>
          </a:blip>
          <a:srcRect l="10920" r="14200"/>
          <a:stretch>
            <a:fillRect/>
          </a:stretch>
        </p:blipFill>
        <p:spPr bwMode="auto">
          <a:xfrm>
            <a:off x="5029200" y="2667000"/>
            <a:ext cx="3657600" cy="3810000"/>
          </a:xfrm>
          <a:prstGeom prst="rect">
            <a:avLst/>
          </a:prstGeom>
          <a:noFill/>
          <a:ln w="9525">
            <a:noFill/>
            <a:miter lim="800000"/>
            <a:headEnd/>
            <a:tailEnd/>
          </a:ln>
          <a:effectLst/>
        </p:spPr>
      </p:pic>
      <p:sp>
        <p:nvSpPr>
          <p:cNvPr id="5" name="Rectangle 4"/>
          <p:cNvSpPr/>
          <p:nvPr/>
        </p:nvSpPr>
        <p:spPr>
          <a:xfrm>
            <a:off x="1600200" y="-228600"/>
            <a:ext cx="5943600" cy="923330"/>
          </a:xfrm>
          <a:prstGeom prst="rect">
            <a:avLst/>
          </a:prstGeom>
        </p:spPr>
        <p:txBody>
          <a:bodyPr wrap="square">
            <a:spAutoFit/>
          </a:bodyPr>
          <a:lstStyle/>
          <a:p>
            <a:r>
              <a:rPr lang="en-US" sz="5400" b="1" dirty="0" smtClean="0"/>
              <a:t>   Magnetic Disc</a:t>
            </a:r>
            <a:endParaRPr lang="en-US" sz="54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229600" cy="1143000"/>
          </a:xfrm>
        </p:spPr>
        <p:txBody>
          <a:bodyPr>
            <a:noAutofit/>
          </a:bodyPr>
          <a:lstStyle/>
          <a:p>
            <a:r>
              <a:rPr lang="en-US" sz="6000" b="1" dirty="0" smtClean="0"/>
              <a:t>Telecommunication</a:t>
            </a:r>
            <a:br>
              <a:rPr lang="en-US" sz="6000" b="1" dirty="0" smtClean="0"/>
            </a:br>
            <a:endParaRPr lang="en-US" sz="6000" dirty="0"/>
          </a:p>
        </p:txBody>
      </p:sp>
      <p:sp>
        <p:nvSpPr>
          <p:cNvPr id="3" name="Content Placeholder 2"/>
          <p:cNvSpPr>
            <a:spLocks noGrp="1"/>
          </p:cNvSpPr>
          <p:nvPr>
            <p:ph idx="1"/>
          </p:nvPr>
        </p:nvSpPr>
        <p:spPr>
          <a:xfrm>
            <a:off x="457200" y="1066800"/>
            <a:ext cx="8229600" cy="5791200"/>
          </a:xfrm>
        </p:spPr>
        <p:txBody>
          <a:bodyPr>
            <a:normAutofit/>
          </a:bodyPr>
          <a:lstStyle/>
          <a:p>
            <a:r>
              <a:rPr lang="en-US" sz="3600" b="1" dirty="0" smtClean="0"/>
              <a:t>Basic of  wireless Telecommunication</a:t>
            </a:r>
          </a:p>
          <a:p>
            <a:pPr>
              <a:buFont typeface="Courier New" pitchFamily="49" charset="0"/>
              <a:buChar char="o"/>
            </a:pPr>
            <a:r>
              <a:rPr lang="en-US" dirty="0" smtClean="0"/>
              <a:t>Mobiles</a:t>
            </a:r>
          </a:p>
          <a:p>
            <a:pPr>
              <a:buFont typeface="Courier New" pitchFamily="49" charset="0"/>
              <a:buChar char="o"/>
            </a:pPr>
            <a:r>
              <a:rPr lang="en-US" dirty="0" smtClean="0"/>
              <a:t>Satellites</a:t>
            </a:r>
          </a:p>
          <a:p>
            <a:pPr>
              <a:buFont typeface="Courier New" pitchFamily="49" charset="0"/>
              <a:buChar char="o"/>
            </a:pPr>
            <a:r>
              <a:rPr lang="en-US" dirty="0" smtClean="0"/>
              <a:t>Surveillance and GPS</a:t>
            </a:r>
          </a:p>
          <a:p>
            <a:pPr>
              <a:buFont typeface="Courier New" pitchFamily="49" charset="0"/>
              <a:buChar char="o"/>
            </a:pPr>
            <a:r>
              <a:rPr lang="en-US" dirty="0" smtClean="0"/>
              <a:t> SONAR, RADAR</a:t>
            </a:r>
          </a:p>
          <a:p>
            <a:pPr>
              <a:buFont typeface="Courier New" pitchFamily="49" charset="0"/>
              <a:buChar char="o"/>
            </a:pPr>
            <a:r>
              <a:rPr lang="en-US" dirty="0" smtClean="0"/>
              <a:t>Fiber Optics</a:t>
            </a:r>
          </a:p>
          <a:p>
            <a:pPr>
              <a:buFont typeface="Courier New" pitchFamily="49" charset="0"/>
              <a:buChar char="o"/>
            </a:pPr>
            <a:r>
              <a:rPr lang="en-US" dirty="0" smtClean="0"/>
              <a:t>Remote sensing</a:t>
            </a:r>
          </a:p>
          <a:p>
            <a:pPr>
              <a:buFont typeface="Courier New" pitchFamily="49" charset="0"/>
              <a:buChar char="o"/>
            </a:pPr>
            <a:r>
              <a:rPr lang="en-US" dirty="0" smtClean="0"/>
              <a:t>Use of GPS in environment</a:t>
            </a:r>
          </a:p>
          <a:p>
            <a:pPr>
              <a:buFont typeface="Courier New" pitchFamily="49" charset="0"/>
              <a:buChar char="o"/>
            </a:pPr>
            <a:r>
              <a:rPr lang="en-US" dirty="0" smtClean="0"/>
              <a:t>Test of first four lectures/Assignment</a:t>
            </a:r>
          </a:p>
          <a:p>
            <a:pPr>
              <a:buFont typeface="Courier New" pitchFamily="49" charset="0"/>
              <a:buChar char="o"/>
            </a:pP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686800" cy="685800"/>
          </a:xfrm>
        </p:spPr>
        <p:txBody>
          <a:bodyPr/>
          <a:lstStyle/>
          <a:p>
            <a:r>
              <a:rPr lang="en-US" dirty="0" smtClean="0"/>
              <a:t>    What is Magnetic storage?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Magnetic storage is the manipulation of magnetic fields on a medium in order to record audio, video or other data.</a:t>
            </a:r>
          </a:p>
          <a:p>
            <a:endParaRPr lang="en-US" dirty="0" smtClean="0"/>
          </a:p>
          <a:p>
            <a:r>
              <a:rPr lang="en-US" dirty="0" smtClean="0"/>
              <a:t>Magnetic storage has been around in many forms since 1888 by </a:t>
            </a:r>
            <a:r>
              <a:rPr lang="en-US" dirty="0" err="1" smtClean="0"/>
              <a:t>Oberlan</a:t>
            </a:r>
            <a:r>
              <a:rPr lang="en-US" dirty="0" smtClean="0"/>
              <a:t> Smith, who publicized his audio recording on a wire in Electrical World. In broad terms, magnetic storage mostly works very similarly to Smith's recording. Read and write heads (either combined or separate) are used to align the magnetic fields on the recording medium. A great variety of analog and digital devices using magnetic storage.</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b="1" dirty="0" smtClean="0"/>
              <a:t>Hard drive</a:t>
            </a:r>
            <a:endParaRPr lang="en-US" sz="7200" b="1" dirty="0"/>
          </a:p>
        </p:txBody>
      </p:sp>
      <p:sp>
        <p:nvSpPr>
          <p:cNvPr id="3" name="Content Placeholder 2"/>
          <p:cNvSpPr>
            <a:spLocks noGrp="1"/>
          </p:cNvSpPr>
          <p:nvPr>
            <p:ph idx="1"/>
          </p:nvPr>
        </p:nvSpPr>
        <p:spPr>
          <a:xfrm>
            <a:off x="152400" y="1219200"/>
            <a:ext cx="8839200" cy="5410200"/>
          </a:xfrm>
        </p:spPr>
        <p:txBody>
          <a:bodyPr>
            <a:normAutofit fontScale="92500" lnSpcReduction="10000"/>
          </a:bodyPr>
          <a:lstStyle/>
          <a:p>
            <a:r>
              <a:rPr lang="en-US" dirty="0" smtClean="0"/>
              <a:t>A hard disk drive (sometimes abbreviated as Hard drive, HD, or HDD) is a non-volatile memory hardware device that permanently stores and retrieves information. There are many variations, but their sizes are generally 3.5" and 2.5" for desktop and laptop computers respectively. A hard drive consists of one or more platters to which data is written using a magnetic head, all inside of an air-sealed casing. Internal hard disks reside in a drive bay, connect to the motherboard using an ATA, SCSI, or SATA cable, and are powered by a connection to the PSU (power supply unit).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smtClean="0"/>
              <a:t>A hard drive can be used to store just about any type of data, including pictures, music, videos, and text documents. Computers have a hard drive and use it to store files for the operating system and software that run on the computer, as well as files created or downloaded to the computer by a user.</a:t>
            </a:r>
          </a:p>
          <a:p>
            <a:r>
              <a:rPr lang="en-US" dirty="0" smtClean="0"/>
              <a:t>In computer disk storage, a sector is a subdivision of a track on a magnetic disk or optical disc. Each sector stores a fixed amount of user-accessible data, traditionally 512 bytes for hard disk drives (HDDs) and 2048 bytes for CD-ROMs and DVD-ROMs</a:t>
            </a:r>
          </a:p>
          <a:p>
            <a:r>
              <a:rPr lang="en-US" dirty="0" smtClean="0"/>
              <a:t>Magnetic storage means storage of Data on </a:t>
            </a:r>
            <a:r>
              <a:rPr lang="en-US" dirty="0" err="1" smtClean="0"/>
              <a:t>matnetiaed</a:t>
            </a:r>
            <a:r>
              <a:rPr lang="en-US" dirty="0" smtClean="0"/>
              <a:t> materials.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Hard drive components</a:t>
            </a:r>
            <a:br>
              <a:rPr lang="en-US" dirty="0" smtClean="0"/>
            </a:br>
            <a:r>
              <a:rPr lang="en-US" dirty="0" smtClean="0"/>
              <a:t>external and internal</a:t>
            </a:r>
            <a:endParaRPr lang="en-US" dirty="0"/>
          </a:p>
        </p:txBody>
      </p:sp>
      <p:pic>
        <p:nvPicPr>
          <p:cNvPr id="3074" name="Picture 2"/>
          <p:cNvPicPr>
            <a:picLocks noGrp="1" noChangeAspect="1" noChangeArrowheads="1"/>
          </p:cNvPicPr>
          <p:nvPr>
            <p:ph idx="1"/>
          </p:nvPr>
        </p:nvPicPr>
        <p:blipFill>
          <a:blip r:embed="rId2">
            <a:clrChange>
              <a:clrFrom>
                <a:srgbClr val="FFFFFF"/>
              </a:clrFrom>
              <a:clrTo>
                <a:srgbClr val="FFFFFF">
                  <a:alpha val="0"/>
                </a:srgbClr>
              </a:clrTo>
            </a:clrChange>
          </a:blip>
          <a:srcRect l="2000" r="2000" b="2422"/>
          <a:stretch>
            <a:fillRect/>
          </a:stretch>
        </p:blipFill>
        <p:spPr bwMode="auto">
          <a:xfrm>
            <a:off x="0" y="1524000"/>
            <a:ext cx="5029200" cy="479236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257800" y="990600"/>
            <a:ext cx="3516019" cy="3505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Components of Hard Disc</a:t>
            </a:r>
            <a:endParaRPr lang="en-US" sz="4800" b="1" dirty="0"/>
          </a:p>
        </p:txBody>
      </p:sp>
      <p:pic>
        <p:nvPicPr>
          <p:cNvPr id="5125" name="Picture 5" descr="D:\NAO\400px-Hard_drive-en.svg.png"/>
          <p:cNvPicPr>
            <a:picLocks noGrp="1" noChangeAspect="1" noChangeArrowheads="1"/>
          </p:cNvPicPr>
          <p:nvPr>
            <p:ph idx="1"/>
          </p:nvPr>
        </p:nvPicPr>
        <p:blipFill>
          <a:blip r:embed="rId2"/>
          <a:srcRect/>
          <a:stretch>
            <a:fillRect/>
          </a:stretch>
        </p:blipFill>
        <p:spPr bwMode="auto">
          <a:xfrm>
            <a:off x="152400" y="2286000"/>
            <a:ext cx="5115524" cy="3657600"/>
          </a:xfrm>
          <a:prstGeom prst="rect">
            <a:avLst/>
          </a:prstGeom>
          <a:noFill/>
        </p:spPr>
      </p:pic>
      <p:pic>
        <p:nvPicPr>
          <p:cNvPr id="5126" name="Picture 6" descr="D:\NAO\400px-Cylinder_Head_Sector.svg.png"/>
          <p:cNvPicPr>
            <a:picLocks noChangeAspect="1" noChangeArrowheads="1"/>
          </p:cNvPicPr>
          <p:nvPr/>
        </p:nvPicPr>
        <p:blipFill>
          <a:blip r:embed="rId3"/>
          <a:srcRect/>
          <a:stretch>
            <a:fillRect/>
          </a:stretch>
        </p:blipFill>
        <p:spPr bwMode="auto">
          <a:xfrm>
            <a:off x="5638800" y="1752600"/>
            <a:ext cx="3505200" cy="4105275"/>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Working of Hard disc </a:t>
            </a:r>
            <a:endParaRPr lang="en-US" sz="4800" b="1" dirty="0"/>
          </a:p>
        </p:txBody>
      </p:sp>
      <p:sp>
        <p:nvSpPr>
          <p:cNvPr id="3" name="Content Placeholder 2"/>
          <p:cNvSpPr>
            <a:spLocks noGrp="1"/>
          </p:cNvSpPr>
          <p:nvPr>
            <p:ph idx="1"/>
          </p:nvPr>
        </p:nvSpPr>
        <p:spPr/>
        <p:txBody>
          <a:bodyPr>
            <a:normAutofit lnSpcReduction="10000"/>
          </a:bodyPr>
          <a:lstStyle/>
          <a:p>
            <a:r>
              <a:rPr lang="en-US" dirty="0" smtClean="0"/>
              <a:t>The platters spin around the spindle</a:t>
            </a:r>
          </a:p>
          <a:p>
            <a:r>
              <a:rPr lang="en-US" dirty="0" smtClean="0"/>
              <a:t>data is requested to be read from a particular area of a platter</a:t>
            </a:r>
          </a:p>
          <a:p>
            <a:r>
              <a:rPr lang="en-US" dirty="0" smtClean="0"/>
              <a:t>the actuator arm moves the read head to that track</a:t>
            </a:r>
          </a:p>
          <a:p>
            <a:r>
              <a:rPr lang="en-US" dirty="0" smtClean="0"/>
              <a:t>Once the data sector that is required has spun around and under the read head, data is read</a:t>
            </a:r>
          </a:p>
          <a:p>
            <a:r>
              <a:rPr lang="en-US" dirty="0" smtClean="0"/>
              <a:t>Read data is sent from the IDE connector to main memory</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Writing data is very similar:</a:t>
            </a:r>
          </a:p>
          <a:p>
            <a:r>
              <a:rPr lang="en-US" dirty="0" smtClean="0"/>
              <a:t>The platters spin around the spindle</a:t>
            </a:r>
          </a:p>
          <a:p>
            <a:r>
              <a:rPr lang="en-US" dirty="0" smtClean="0"/>
              <a:t>data is sent to the hard disk using the IDE connector</a:t>
            </a:r>
          </a:p>
          <a:p>
            <a:r>
              <a:rPr lang="en-US" dirty="0" smtClean="0"/>
              <a:t>the actuator arm moves the write head to the track that will be written to</a:t>
            </a:r>
          </a:p>
          <a:p>
            <a:r>
              <a:rPr lang="en-US" dirty="0" smtClean="0"/>
              <a:t>Once the data sector that is required has spun around and under the write head, data is written to the platter</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447800"/>
          </a:xfrm>
        </p:spPr>
        <p:txBody>
          <a:bodyPr>
            <a:normAutofit fontScale="90000"/>
          </a:bodyPr>
          <a:lstStyle/>
          <a:p>
            <a:r>
              <a:rPr lang="en-US" dirty="0" smtClean="0"/>
              <a:t/>
            </a:r>
            <a:br>
              <a:rPr lang="en-US" dirty="0" smtClean="0"/>
            </a:br>
            <a:r>
              <a:rPr lang="en-US" sz="4900" b="1" dirty="0" smtClean="0"/>
              <a:t>Pros &amp; Cons</a:t>
            </a:r>
            <a:br>
              <a:rPr lang="en-US" sz="4900" b="1" dirty="0" smtClean="0"/>
            </a:b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Pros</a:t>
            </a:r>
          </a:p>
          <a:p>
            <a:pPr>
              <a:buNone/>
            </a:pPr>
            <a:r>
              <a:rPr lang="en-US" dirty="0" smtClean="0"/>
              <a:t>Fast seek times</a:t>
            </a:r>
          </a:p>
          <a:p>
            <a:pPr>
              <a:buNone/>
            </a:pPr>
            <a:r>
              <a:rPr lang="en-US" dirty="0" smtClean="0"/>
              <a:t>Random access</a:t>
            </a:r>
          </a:p>
          <a:p>
            <a:pPr>
              <a:buNone/>
            </a:pPr>
            <a:r>
              <a:rPr lang="en-US" dirty="0" smtClean="0"/>
              <a:t>High capacities possible</a:t>
            </a:r>
          </a:p>
          <a:p>
            <a:pPr>
              <a:buNone/>
            </a:pPr>
            <a:r>
              <a:rPr lang="en-US" dirty="0" smtClean="0"/>
              <a:t>Low cost per megabyte</a:t>
            </a:r>
          </a:p>
          <a:p>
            <a:endParaRPr lang="en-US" dirty="0" smtClean="0"/>
          </a:p>
          <a:p>
            <a:endParaRPr lang="en-US" dirty="0" smtClean="0"/>
          </a:p>
          <a:p>
            <a:r>
              <a:rPr lang="en-US" dirty="0" smtClean="0"/>
              <a:t>Cons</a:t>
            </a:r>
          </a:p>
          <a:p>
            <a:pPr>
              <a:buNone/>
            </a:pPr>
            <a:r>
              <a:rPr lang="en-US" dirty="0" smtClean="0"/>
              <a:t> Very susceptible to damage from physical shocks</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is data read and stored on a hard drive?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Data sent to and read from the hard drive is interpreted by the disk controller, which tells the hard drive what to do and how to move the components within the drive. When the operating system needs to read or write information, it examines the hard drive's File Allocation Table (FAT) to determine file location and available write areas. Once they have been determined, the disk controller instructs the actuator to move the read/write arm and align the read/write head. Because files are often scattered throughout the platter, the head needs to move to different locations to access all information.</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b="5479"/>
          <a:stretch>
            <a:fillRect/>
          </a:stretch>
        </p:blipFill>
        <p:spPr bwMode="auto">
          <a:xfrm>
            <a:off x="228600" y="533400"/>
            <a:ext cx="8664487"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I/O Processing</a:t>
            </a:r>
            <a:endParaRPr lang="en-US" sz="4800" b="1" dirty="0"/>
          </a:p>
        </p:txBody>
      </p:sp>
      <p:pic>
        <p:nvPicPr>
          <p:cNvPr id="1026" name="Picture 2"/>
          <p:cNvPicPr>
            <a:picLocks noGrp="1" noChangeAspect="1" noChangeArrowheads="1"/>
          </p:cNvPicPr>
          <p:nvPr>
            <p:ph idx="1"/>
          </p:nvPr>
        </p:nvPicPr>
        <p:blipFill>
          <a:blip r:embed="rId2">
            <a:clrChange>
              <a:clrFrom>
                <a:srgbClr val="FFFFFF"/>
              </a:clrFrom>
              <a:clrTo>
                <a:srgbClr val="FFFFFF">
                  <a:alpha val="0"/>
                </a:srgbClr>
              </a:clrTo>
            </a:clrChange>
          </a:blip>
          <a:srcRect l="4545" t="2975" r="5682" b="1822"/>
          <a:stretch>
            <a:fillRect/>
          </a:stretch>
        </p:blipFill>
        <p:spPr bwMode="auto">
          <a:xfrm>
            <a:off x="1371600" y="1524000"/>
            <a:ext cx="601980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All information stored on a traditional hard drive, like the above example, is done magnetically. After completing the above steps, if the computer needs to read information from the hard drive, it would read the magnetic polarities on the platter. One side of the magnetic polarity is 0, and the other is 1. Reading this as binary data, the computer can understand what the data is on the platter. For the computer to write information to the platter, the read/write head aligns the magnetic polarities, writing 0's and 1's that can be read later.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External and Internal hard drives</a:t>
            </a:r>
            <a:endParaRPr lang="en-US" b="1" dirty="0"/>
          </a:p>
        </p:txBody>
      </p:sp>
      <p:sp>
        <p:nvSpPr>
          <p:cNvPr id="3" name="Content Placeholder 2"/>
          <p:cNvSpPr>
            <a:spLocks noGrp="1"/>
          </p:cNvSpPr>
          <p:nvPr>
            <p:ph idx="1"/>
          </p:nvPr>
        </p:nvSpPr>
        <p:spPr/>
        <p:txBody>
          <a:bodyPr>
            <a:normAutofit fontScale="70000" lnSpcReduction="20000"/>
          </a:bodyPr>
          <a:lstStyle/>
          <a:p>
            <a:r>
              <a:rPr lang="en-US" dirty="0" smtClean="0"/>
              <a:t>Although most hard drives are internal, there are also stand-alone devices called external hard drives, which can backup data on computers and expand the available disk space. External drives are often stored in an enclosure that helps protect the drive and allows it to interface with the computer, usually over USB or </a:t>
            </a:r>
            <a:r>
              <a:rPr lang="en-US" dirty="0" err="1" smtClean="0"/>
              <a:t>eSATA</a:t>
            </a:r>
            <a:r>
              <a:rPr lang="en-US" dirty="0" smtClean="0"/>
              <a:t>. A great example of an external backup device that supports multiple hard drives is the  </a:t>
            </a:r>
            <a:r>
              <a:rPr lang="en-US" dirty="0" err="1" smtClean="0"/>
              <a:t>Drobo</a:t>
            </a:r>
            <a:r>
              <a:rPr lang="en-US" dirty="0" smtClean="0"/>
              <a:t>.</a:t>
            </a:r>
          </a:p>
          <a:p>
            <a:endParaRPr lang="en-US" dirty="0" smtClean="0"/>
          </a:p>
          <a:p>
            <a:r>
              <a:rPr lang="en-US" dirty="0" smtClean="0"/>
              <a:t>External hard drives come in many shapes and sizes. Some are large, about the size of a book, while others are about the size of a cell phone. External hard drives can be very useful since they usually offer more space than a jump drive and are still portable. The picture to the right is an example of a laptop hard disk drive enclosure from Adaptec. The user may install a laptop hard drive of any storage capacity into the enclosure and connect it via USB port to the computer.</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715962"/>
          </a:xfrm>
        </p:spPr>
        <p:txBody>
          <a:bodyPr>
            <a:noAutofit/>
          </a:bodyPr>
          <a:lstStyle/>
          <a:p>
            <a:r>
              <a:rPr lang="en-US" b="1" dirty="0" smtClean="0"/>
              <a:t>HDD being replaced by SSD</a:t>
            </a:r>
            <a:br>
              <a:rPr lang="en-US" b="1" dirty="0" smtClean="0"/>
            </a:br>
            <a:endParaRPr lang="en-US" b="1" dirty="0"/>
          </a:p>
        </p:txBody>
      </p:sp>
      <p:sp>
        <p:nvSpPr>
          <p:cNvPr id="3" name="Content Placeholder 2"/>
          <p:cNvSpPr>
            <a:spLocks noGrp="1"/>
          </p:cNvSpPr>
          <p:nvPr>
            <p:ph idx="1"/>
          </p:nvPr>
        </p:nvSpPr>
        <p:spPr/>
        <p:txBody>
          <a:bodyPr>
            <a:normAutofit fontScale="85000" lnSpcReduction="10000"/>
          </a:bodyPr>
          <a:lstStyle/>
          <a:p>
            <a:endParaRPr lang="en-US" dirty="0" smtClean="0"/>
          </a:p>
          <a:p>
            <a:r>
              <a:rPr lang="en-US" dirty="0" smtClean="0"/>
              <a:t>Solid State Drives (SSDs) have started to replace hard disk drives (HDDs) because of the distinct performance advantages they have over HDD, including faster access times and lower latency. While SSDs is becoming more and more popular, HDDs continue to be used in many desktop computers largely due to the value per dollar that HDDs offer over SSDs. However, more and more laptops are beginning to utilize SSD over HDD, helping to improve the reliability and stability of laptops.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Floppies come in two basic sizes:</a:t>
            </a:r>
            <a:endParaRPr lang="en-US" b="1" dirty="0"/>
          </a:p>
        </p:txBody>
      </p:sp>
      <p:sp>
        <p:nvSpPr>
          <p:cNvPr id="3" name="Content Placeholder 2"/>
          <p:cNvSpPr>
            <a:spLocks noGrp="1"/>
          </p:cNvSpPr>
          <p:nvPr>
            <p:ph idx="1"/>
          </p:nvPr>
        </p:nvSpPr>
        <p:spPr>
          <a:xfrm>
            <a:off x="457200" y="1219200"/>
            <a:ext cx="8229600" cy="5410200"/>
          </a:xfrm>
        </p:spPr>
        <p:txBody>
          <a:bodyPr>
            <a:normAutofit fontScale="92500" lnSpcReduction="20000"/>
          </a:bodyPr>
          <a:lstStyle/>
          <a:p>
            <a:r>
              <a:rPr lang="en-US" dirty="0" smtClean="0"/>
              <a:t>1.5¼-inch: The common size for PCs made before 1987. This type of floppy is generally capable of storing between 100K and 1.2MB (megabytes) of data. The most common sizes are 360K and 1.2MB. </a:t>
            </a:r>
          </a:p>
          <a:p>
            <a:r>
              <a:rPr lang="en-US" dirty="0" smtClean="0"/>
              <a:t> 2.3½-inch: Floppy is something of a misnomer for these disks, as they are encased in a rigid envelope. Despite their small size, microfloppies have a larger storage capacity than their cousins — from 400K to 1.4MB of data. The most common sizes for PCs are 720K (double-density) and 1.44MB (high-density). Macintoshes support disks of 400K, 800K, and 1.2MB.</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clrChange>
              <a:clrFrom>
                <a:srgbClr val="FFFFFF"/>
              </a:clrFrom>
              <a:clrTo>
                <a:srgbClr val="FFFFFF">
                  <a:alpha val="0"/>
                </a:srgbClr>
              </a:clrTo>
            </a:clrChange>
          </a:blip>
          <a:srcRect t="2181" r="794" b="1838"/>
          <a:stretch>
            <a:fillRect/>
          </a:stretch>
        </p:blipFill>
        <p:spPr bwMode="auto">
          <a:xfrm>
            <a:off x="-228600" y="0"/>
            <a:ext cx="9525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r>
              <a:rPr lang="en-US" dirty="0" smtClean="0"/>
              <a:t>floppies can be protected so that the information that has been stored on the floppy disk cannot be erased. By sliding a plastic tab located on the right punched out hole on the diskette, so that it is open, the diskette cannot be written to. The computer will prompt you with a message if you try to write to the diskette when it is protected in this manner.</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6781800" cy="1020762"/>
          </a:xfrm>
        </p:spPr>
        <p:txBody>
          <a:bodyPr>
            <a:normAutofit fontScale="90000"/>
          </a:bodyPr>
          <a:lstStyle/>
          <a:p>
            <a:r>
              <a:rPr lang="en-US" sz="6600" b="1" dirty="0" smtClean="0"/>
              <a:t>Magnetic Tape</a:t>
            </a:r>
            <a:endParaRPr lang="en-US" sz="6600" b="1" dirty="0"/>
          </a:p>
        </p:txBody>
      </p:sp>
      <p:sp>
        <p:nvSpPr>
          <p:cNvPr id="3" name="Content Placeholder 2"/>
          <p:cNvSpPr>
            <a:spLocks noGrp="1"/>
          </p:cNvSpPr>
          <p:nvPr>
            <p:ph idx="1"/>
          </p:nvPr>
        </p:nvSpPr>
        <p:spPr>
          <a:xfrm>
            <a:off x="228600" y="1295400"/>
            <a:ext cx="8686800" cy="5334000"/>
          </a:xfrm>
        </p:spPr>
        <p:txBody>
          <a:bodyPr>
            <a:normAutofit fontScale="92500"/>
          </a:bodyPr>
          <a:lstStyle/>
          <a:p>
            <a:pPr>
              <a:buNone/>
            </a:pPr>
            <a:r>
              <a:rPr lang="en-US" dirty="0" smtClean="0"/>
              <a:t>   Magnetic Tape has been used for data storage for over 70 years. During this time, many advances in tape formulation, packaging, and data density have been made. Modern magnetic tape is most commonly packaged in cartridges and the magnetic tape medium is a plastic ribbon usually 1/2 inch or 1/4 inch wide and 50 to 2400 feet long. It is coated with a recording material that can be magnetized such as iron oxide or chromium dioxide</a:t>
            </a:r>
            <a:r>
              <a:rPr lang="en-US" dirty="0" smtClean="0"/>
              <a:t>.</a:t>
            </a:r>
          </a:p>
          <a:p>
            <a:pPr>
              <a:buNone/>
            </a:pPr>
            <a:r>
              <a:rPr lang="en-US" dirty="0" smtClean="0"/>
              <a:t>    It is basically sequential magnetic storage Device. </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b="1" dirty="0" smtClean="0"/>
              <a:t>Punch card</a:t>
            </a:r>
            <a:endParaRPr lang="en-US" sz="6600" b="1" dirty="0"/>
          </a:p>
        </p:txBody>
      </p:sp>
      <p:sp>
        <p:nvSpPr>
          <p:cNvPr id="3" name="Content Placeholder 2"/>
          <p:cNvSpPr>
            <a:spLocks noGrp="1"/>
          </p:cNvSpPr>
          <p:nvPr>
            <p:ph idx="1"/>
          </p:nvPr>
        </p:nvSpPr>
        <p:spPr/>
        <p:txBody>
          <a:bodyPr>
            <a:normAutofit lnSpcReduction="10000"/>
          </a:bodyPr>
          <a:lstStyle/>
          <a:p>
            <a:r>
              <a:rPr lang="en-US" dirty="0" smtClean="0"/>
              <a:t>Early method of data storage used with early computers. Punch cards also known as Hollerith cards and IBM cards are paper cards containing several punched holes that were punched by hand or machine to represent data. These cards allowed companies to store and access information by entering the card into the computer. The picture is an example of a woman using a punch card machine to create a punch card.</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did punch cards work?</a:t>
            </a:r>
            <a:endParaRPr lang="en-US" b="1" dirty="0"/>
          </a:p>
        </p:txBody>
      </p:sp>
      <p:sp>
        <p:nvSpPr>
          <p:cNvPr id="3" name="Content Placeholder 2"/>
          <p:cNvSpPr>
            <a:spLocks noGrp="1"/>
          </p:cNvSpPr>
          <p:nvPr>
            <p:ph idx="1"/>
          </p:nvPr>
        </p:nvSpPr>
        <p:spPr/>
        <p:txBody>
          <a:bodyPr/>
          <a:lstStyle/>
          <a:p>
            <a:r>
              <a:rPr lang="en-US" dirty="0" smtClean="0"/>
              <a:t>Using a punch card machine like that shown in the picture above, data can be entered into the card by punching holes on each column to represent one character. Below is an example of a punch card</a:t>
            </a:r>
          </a:p>
          <a:p>
            <a:endParaRPr lang="en-US" dirty="0"/>
          </a:p>
        </p:txBody>
      </p:sp>
      <p:pic>
        <p:nvPicPr>
          <p:cNvPr id="5" name="Picture 2"/>
          <p:cNvPicPr>
            <a:picLocks noChangeAspect="1" noChangeArrowheads="1"/>
          </p:cNvPicPr>
          <p:nvPr/>
        </p:nvPicPr>
        <p:blipFill>
          <a:blip r:embed="rId2"/>
          <a:srcRect/>
          <a:stretch>
            <a:fillRect/>
          </a:stretch>
        </p:blipFill>
        <p:spPr bwMode="auto">
          <a:xfrm>
            <a:off x="-1" y="4191000"/>
            <a:ext cx="9144001" cy="243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91600" cy="1143000"/>
          </a:xfrm>
        </p:spPr>
        <p:txBody>
          <a:bodyPr>
            <a:noAutofit/>
          </a:bodyPr>
          <a:lstStyle/>
          <a:p>
            <a:r>
              <a:rPr lang="en-US" sz="4000" b="1" dirty="0" smtClean="0"/>
              <a:t>Reading of Data from the Punch Card</a:t>
            </a:r>
            <a:endParaRPr lang="en-US" sz="4000" b="1" dirty="0"/>
          </a:p>
        </p:txBody>
      </p:sp>
      <p:sp>
        <p:nvSpPr>
          <p:cNvPr id="5" name="Content Placeholder 4"/>
          <p:cNvSpPr>
            <a:spLocks noGrp="1"/>
          </p:cNvSpPr>
          <p:nvPr>
            <p:ph idx="1"/>
          </p:nvPr>
        </p:nvSpPr>
        <p:spPr>
          <a:xfrm>
            <a:off x="457200" y="1600200"/>
            <a:ext cx="8229600" cy="5029200"/>
          </a:xfrm>
        </p:spPr>
        <p:txBody>
          <a:bodyPr>
            <a:normAutofit fontScale="70000" lnSpcReduction="20000"/>
          </a:bodyPr>
          <a:lstStyle/>
          <a:p>
            <a:r>
              <a:rPr lang="en-US" dirty="0" smtClean="0"/>
              <a:t>Once a card has been completed or the return key has been pressed the card technically "stores" that information. Because each card could only hold so much data if you wrote a program using punch cards (one card for each line of code) you would have a stack of punch cards that needed to remain in order.</a:t>
            </a:r>
          </a:p>
          <a:p>
            <a:endParaRPr lang="en-US" dirty="0" smtClean="0"/>
          </a:p>
          <a:p>
            <a:r>
              <a:rPr lang="en-US" dirty="0" smtClean="0"/>
              <a:t>To load the program or read a punch card data, each card is inserted into a punch card reader that input the data from the card into a computer. As the card is inserted, the punch card reader starts on the left-top-side of the card and reads vertically starting at the top and moving down. After the card reader has read a column it moves to the next column.</a:t>
            </a:r>
          </a:p>
          <a:p>
            <a:r>
              <a:rPr lang="en-US" dirty="0" smtClean="0"/>
              <a:t>After magnetic media  was created and began to be cheaper punch cards stopped being used.</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smtClean="0"/>
              <a:t>Input Devices</a:t>
            </a:r>
            <a:endParaRPr lang="en-US" sz="5400" b="1" dirty="0"/>
          </a:p>
        </p:txBody>
      </p:sp>
      <p:sp>
        <p:nvSpPr>
          <p:cNvPr id="3" name="Content Placeholder 2"/>
          <p:cNvSpPr>
            <a:spLocks noGrp="1"/>
          </p:cNvSpPr>
          <p:nvPr>
            <p:ph idx="1"/>
          </p:nvPr>
        </p:nvSpPr>
        <p:spPr>
          <a:xfrm>
            <a:off x="457200" y="1600200"/>
            <a:ext cx="8229600" cy="5105400"/>
          </a:xfrm>
        </p:spPr>
        <p:txBody>
          <a:bodyPr>
            <a:normAutofit fontScale="85000" lnSpcReduction="20000"/>
          </a:bodyPr>
          <a:lstStyle/>
          <a:p>
            <a:r>
              <a:rPr lang="en-US" u="sng" dirty="0" smtClean="0"/>
              <a:t>The data or instruction given to the computer is called input</a:t>
            </a:r>
            <a:r>
              <a:rPr lang="en-US" dirty="0" smtClean="0"/>
              <a:t>. Any hardware component that allows a user to enter data and instructions into a </a:t>
            </a:r>
            <a:r>
              <a:rPr lang="en-US" dirty="0" smtClean="0"/>
              <a:t>computer are called </a:t>
            </a:r>
            <a:r>
              <a:rPr lang="en-US" u="sng" dirty="0" smtClean="0"/>
              <a:t>input devices</a:t>
            </a:r>
            <a:r>
              <a:rPr lang="en-US" dirty="0" smtClean="0"/>
              <a:t>.</a:t>
            </a:r>
            <a:endParaRPr lang="en-US" dirty="0" smtClean="0"/>
          </a:p>
          <a:p>
            <a:r>
              <a:rPr lang="en-US" dirty="0" smtClean="0"/>
              <a:t>Most commonly used devices are Given here</a:t>
            </a:r>
          </a:p>
          <a:p>
            <a:pPr marL="514350" indent="-514350">
              <a:buAutoNum type="arabicPeriod"/>
            </a:pPr>
            <a:r>
              <a:rPr lang="en-US" b="1" dirty="0" smtClean="0"/>
              <a:t>Keyboard</a:t>
            </a:r>
          </a:p>
          <a:p>
            <a:pPr marL="514350" indent="-514350">
              <a:buNone/>
            </a:pPr>
            <a:r>
              <a:rPr lang="en-US" dirty="0" smtClean="0"/>
              <a:t>      keyboard is used to enter text. It contain alphabetic, numeric and other keys for entering different type of data</a:t>
            </a:r>
          </a:p>
          <a:p>
            <a:pPr marL="514350" indent="-514350">
              <a:buNone/>
            </a:pPr>
            <a:r>
              <a:rPr lang="en-US" b="1" dirty="0" smtClean="0"/>
              <a:t>2</a:t>
            </a:r>
            <a:r>
              <a:rPr lang="en-US" dirty="0" smtClean="0"/>
              <a:t>. </a:t>
            </a:r>
            <a:r>
              <a:rPr lang="en-US" b="1" dirty="0" smtClean="0"/>
              <a:t>Mouse</a:t>
            </a:r>
          </a:p>
          <a:p>
            <a:pPr marL="514350" indent="-514350">
              <a:buNone/>
            </a:pPr>
            <a:r>
              <a:rPr lang="en-US" b="1" dirty="0" smtClean="0"/>
              <a:t>      </a:t>
            </a:r>
            <a:r>
              <a:rPr lang="en-US" sz="3000" dirty="0" smtClean="0"/>
              <a:t>Mouse is a pointing. It controls the pointer on the screen. The users gives instructions to the computer through mouse. It have different buttons.</a:t>
            </a:r>
          </a:p>
          <a:p>
            <a:pPr marL="514350" indent="-514350">
              <a:buNone/>
            </a:pPr>
            <a:endParaRPr lang="en-US"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smtClean="0"/>
              <a:t>USB (memory stick) Flash Drive</a:t>
            </a:r>
            <a:endParaRPr lang="en-US" sz="4800" b="1" dirty="0"/>
          </a:p>
        </p:txBody>
      </p:sp>
      <p:sp>
        <p:nvSpPr>
          <p:cNvPr id="3" name="Content Placeholder 2"/>
          <p:cNvSpPr>
            <a:spLocks noGrp="1"/>
          </p:cNvSpPr>
          <p:nvPr>
            <p:ph idx="1"/>
          </p:nvPr>
        </p:nvSpPr>
        <p:spPr/>
        <p:txBody>
          <a:bodyPr>
            <a:normAutofit lnSpcReduction="10000"/>
          </a:bodyPr>
          <a:lstStyle/>
          <a:p>
            <a:r>
              <a:rPr lang="en-US" dirty="0" smtClean="0"/>
              <a:t>USB Flash drives are solid state, that means that there are no moving parts. This is very useful for seek times as we don't have to wait for mechanical movement, meaning seek time is very low and it allows for fast Random Access Memory. Flash drives can be set to read only mode, but they will always allow for reading and writing. The size of flash drives is not as great as a Hard Disk and they are generally much more expensive per megabyte</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normAutofit/>
          </a:bodyPr>
          <a:lstStyle/>
          <a:p>
            <a:r>
              <a:rPr lang="en-US" sz="4800" b="1" dirty="0" smtClean="0"/>
              <a:t>Optical media</a:t>
            </a:r>
            <a:endParaRPr lang="en-US" sz="4800" b="1" dirty="0"/>
          </a:p>
        </p:txBody>
      </p:sp>
      <p:pic>
        <p:nvPicPr>
          <p:cNvPr id="6" name="Picture 2"/>
          <p:cNvPicPr>
            <a:picLocks noGrp="1" noChangeAspect="1" noChangeArrowheads="1"/>
          </p:cNvPicPr>
          <p:nvPr>
            <p:ph idx="1"/>
          </p:nvPr>
        </p:nvPicPr>
        <p:blipFill>
          <a:blip r:embed="rId2"/>
          <a:srcRect l="4991"/>
          <a:stretch>
            <a:fillRect/>
          </a:stretch>
        </p:blipFill>
        <p:spPr bwMode="auto">
          <a:xfrm>
            <a:off x="6019800" y="1295400"/>
            <a:ext cx="3124200" cy="2971800"/>
          </a:xfrm>
          <a:prstGeom prst="rect">
            <a:avLst/>
          </a:prstGeom>
          <a:noFill/>
          <a:ln w="9525">
            <a:noFill/>
            <a:miter lim="800000"/>
            <a:headEnd/>
            <a:tailEnd/>
          </a:ln>
          <a:effectLst/>
        </p:spPr>
      </p:pic>
      <p:sp>
        <p:nvSpPr>
          <p:cNvPr id="7" name="Rectangle 6"/>
          <p:cNvSpPr/>
          <p:nvPr/>
        </p:nvSpPr>
        <p:spPr>
          <a:xfrm>
            <a:off x="381000" y="1143000"/>
            <a:ext cx="5334000" cy="1754326"/>
          </a:xfrm>
          <a:prstGeom prst="rect">
            <a:avLst/>
          </a:prstGeom>
        </p:spPr>
        <p:txBody>
          <a:bodyPr wrap="square">
            <a:spAutoFit/>
          </a:bodyPr>
          <a:lstStyle/>
          <a:p>
            <a:r>
              <a:rPr lang="en-US" dirty="0" smtClean="0"/>
              <a:t>Optical media works by creating a disc with a pitted metallic surface. There are several different types of disk out there ranging from 650 MB to 128 GB, with the pits and lands getting closer together for higher volume disks. The principle behind how each of them works is the same.</a:t>
            </a:r>
            <a:endParaRPr lang="en-US" dirty="0"/>
          </a:p>
        </p:txBody>
      </p:sp>
      <p:pic>
        <p:nvPicPr>
          <p:cNvPr id="1028" name="Picture 4"/>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152400" y="3048000"/>
            <a:ext cx="2209800" cy="22098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clrChange>
              <a:clrFrom>
                <a:srgbClr val="000000"/>
              </a:clrFrom>
              <a:clrTo>
                <a:srgbClr val="000000">
                  <a:alpha val="0"/>
                </a:srgbClr>
              </a:clrTo>
            </a:clrChange>
          </a:blip>
          <a:srcRect/>
          <a:stretch>
            <a:fillRect/>
          </a:stretch>
        </p:blipFill>
        <p:spPr bwMode="auto">
          <a:xfrm>
            <a:off x="2590800" y="2209800"/>
            <a:ext cx="3352800" cy="2486025"/>
          </a:xfrm>
          <a:prstGeom prst="rect">
            <a:avLst/>
          </a:prstGeom>
          <a:noFill/>
          <a:ln w="9525">
            <a:noFill/>
            <a:miter lim="800000"/>
            <a:headEnd/>
            <a:tailEnd/>
          </a:ln>
          <a:effectLst/>
        </p:spPr>
      </p:pic>
      <p:pic>
        <p:nvPicPr>
          <p:cNvPr id="1030" name="Picture 6" descr="D:\NAO\512px-DVD_logo.svg.png"/>
          <p:cNvPicPr>
            <a:picLocks noChangeAspect="1" noChangeArrowheads="1"/>
          </p:cNvPicPr>
          <p:nvPr/>
        </p:nvPicPr>
        <p:blipFill>
          <a:blip r:embed="rId5"/>
          <a:srcRect/>
          <a:stretch>
            <a:fillRect/>
          </a:stretch>
        </p:blipFill>
        <p:spPr bwMode="auto">
          <a:xfrm>
            <a:off x="2286000" y="2743200"/>
            <a:ext cx="3657600" cy="2245519"/>
          </a:xfrm>
          <a:prstGeom prst="rect">
            <a:avLst/>
          </a:prstGeom>
          <a:noFill/>
        </p:spPr>
      </p:pic>
      <p:pic>
        <p:nvPicPr>
          <p:cNvPr id="1031" name="Picture 7" descr="D:\NAO\800px-CD_logo.png"/>
          <p:cNvPicPr>
            <a:picLocks noChangeAspect="1" noChangeArrowheads="1"/>
          </p:cNvPicPr>
          <p:nvPr/>
        </p:nvPicPr>
        <p:blipFill>
          <a:blip r:embed="rId6"/>
          <a:srcRect/>
          <a:stretch>
            <a:fillRect/>
          </a:stretch>
        </p:blipFill>
        <p:spPr bwMode="auto">
          <a:xfrm rot="21070326">
            <a:off x="1905000" y="4876800"/>
            <a:ext cx="7239000" cy="1712681"/>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91600" cy="1143000"/>
          </a:xfrm>
        </p:spPr>
        <p:txBody>
          <a:bodyPr>
            <a:noAutofit/>
          </a:bodyPr>
          <a:lstStyle/>
          <a:p>
            <a:r>
              <a:rPr lang="en-US" b="1" dirty="0" smtClean="0"/>
              <a:t>Networking and Internet Standards</a:t>
            </a:r>
            <a:endParaRPr lang="en-US" b="1" dirty="0"/>
          </a:p>
        </p:txBody>
      </p:sp>
      <p:sp>
        <p:nvSpPr>
          <p:cNvPr id="3" name="Content Placeholder 2"/>
          <p:cNvSpPr>
            <a:spLocks noGrp="1"/>
          </p:cNvSpPr>
          <p:nvPr>
            <p:ph idx="1"/>
          </p:nvPr>
        </p:nvSpPr>
        <p:spPr>
          <a:xfrm>
            <a:off x="457200" y="1219200"/>
            <a:ext cx="8229600" cy="5410200"/>
          </a:xfrm>
        </p:spPr>
        <p:txBody>
          <a:bodyPr>
            <a:normAutofit fontScale="85000" lnSpcReduction="20000"/>
          </a:bodyPr>
          <a:lstStyle/>
          <a:p>
            <a:pPr>
              <a:buNone/>
            </a:pPr>
            <a:r>
              <a:rPr lang="en-US" dirty="0" smtClean="0"/>
              <a:t>   “</a:t>
            </a:r>
            <a:r>
              <a:rPr lang="en-US" sz="3600" b="1" dirty="0" smtClean="0"/>
              <a:t>A network </a:t>
            </a:r>
            <a:r>
              <a:rPr lang="en-US" dirty="0" smtClean="0"/>
              <a:t>is defined as a system for connecting computers using a single </a:t>
            </a:r>
          </a:p>
          <a:p>
            <a:pPr>
              <a:buNone/>
            </a:pPr>
            <a:r>
              <a:rPr lang="en-US" dirty="0" smtClean="0"/>
              <a:t>    transmission technology. The computers can communicate with each other in a network. </a:t>
            </a:r>
          </a:p>
          <a:p>
            <a:pPr>
              <a:buNone/>
            </a:pPr>
            <a:r>
              <a:rPr lang="en-US" dirty="0" smtClean="0"/>
              <a:t>     They can send and receive data from each      other when they are in a network “</a:t>
            </a:r>
          </a:p>
          <a:p>
            <a:pPr>
              <a:buNone/>
            </a:pPr>
            <a:r>
              <a:rPr lang="en-US" dirty="0" smtClean="0"/>
              <a:t>    “</a:t>
            </a:r>
            <a:r>
              <a:rPr lang="en-US" sz="3600" b="1" dirty="0" smtClean="0"/>
              <a:t>The </a:t>
            </a:r>
            <a:r>
              <a:rPr lang="en-US" sz="3600" b="1" dirty="0" smtClean="0"/>
              <a:t>Internet </a:t>
            </a:r>
            <a:r>
              <a:rPr lang="en-US" dirty="0" smtClean="0"/>
              <a:t>is defined as the set of networks connected by routers that are configured to pass traffic among any computers attached to any network in the set. By </a:t>
            </a:r>
          </a:p>
          <a:p>
            <a:pPr>
              <a:buNone/>
            </a:pPr>
            <a:r>
              <a:rPr lang="en-US" dirty="0" smtClean="0"/>
              <a:t>     internet many computers which are at longer distances from each other can communicate </a:t>
            </a:r>
          </a:p>
          <a:p>
            <a:pPr>
              <a:buNone/>
            </a:pPr>
            <a:r>
              <a:rPr lang="en-US" dirty="0" smtClean="0"/>
              <a:t>       with each other. “</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smtClean="0"/>
              <a:t>Communication through Networking</a:t>
            </a:r>
            <a:endParaRPr lang="en-US" sz="4000" b="1" dirty="0"/>
          </a:p>
        </p:txBody>
      </p:sp>
      <p:sp>
        <p:nvSpPr>
          <p:cNvPr id="3" name="Content Placeholder 2"/>
          <p:cNvSpPr>
            <a:spLocks noGrp="1"/>
          </p:cNvSpPr>
          <p:nvPr>
            <p:ph idx="1"/>
          </p:nvPr>
        </p:nvSpPr>
        <p:spPr/>
        <p:txBody>
          <a:bodyPr/>
          <a:lstStyle/>
          <a:p>
            <a:r>
              <a:rPr lang="en-US" dirty="0" smtClean="0"/>
              <a:t>Computer </a:t>
            </a:r>
            <a:r>
              <a:rPr lang="en-US" b="1" dirty="0" smtClean="0">
                <a:solidFill>
                  <a:srgbClr val="A52439"/>
                </a:solidFill>
              </a:rPr>
              <a:t>communications</a:t>
            </a:r>
            <a:r>
              <a:rPr lang="en-US" dirty="0" smtClean="0"/>
              <a:t> describes a process in which two or more computers or devices transfer data, instructions, and information</a:t>
            </a:r>
          </a:p>
          <a:p>
            <a:endParaRPr lang="en-US" dirty="0"/>
          </a:p>
        </p:txBody>
      </p:sp>
      <p:sp>
        <p:nvSpPr>
          <p:cNvPr id="4" name="Right Arrow 3"/>
          <p:cNvSpPr/>
          <p:nvPr/>
        </p:nvSpPr>
        <p:spPr>
          <a:xfrm>
            <a:off x="457200" y="3505200"/>
            <a:ext cx="8229600" cy="2514600"/>
          </a:xfrm>
          <a:prstGeom prst="rightArrow">
            <a:avLst/>
          </a:prstGeom>
        </p:spPr>
        <p:style>
          <a:lnRef idx="0">
            <a:schemeClr val="accent2">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grpSp>
        <p:nvGrpSpPr>
          <p:cNvPr id="5" name="Group 4"/>
          <p:cNvGrpSpPr/>
          <p:nvPr/>
        </p:nvGrpSpPr>
        <p:grpSpPr>
          <a:xfrm>
            <a:off x="762000" y="4038600"/>
            <a:ext cx="2354580" cy="1361440"/>
            <a:chOff x="0" y="0"/>
            <a:chExt cx="2354580" cy="1361440"/>
          </a:xfrm>
        </p:grpSpPr>
        <p:sp>
          <p:nvSpPr>
            <p:cNvPr id="6" name="Rounded Rectangle 5"/>
            <p:cNvSpPr/>
            <p:nvPr/>
          </p:nvSpPr>
          <p:spPr>
            <a:xfrm>
              <a:off x="0" y="0"/>
              <a:ext cx="2354580" cy="136144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7" name="Rounded Rectangle 4"/>
            <p:cNvSpPr/>
            <p:nvPr/>
          </p:nvSpPr>
          <p:spPr>
            <a:xfrm>
              <a:off x="66460" y="66460"/>
              <a:ext cx="2221660" cy="12285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smtClean="0"/>
                <a:t>Sending device</a:t>
              </a:r>
              <a:endParaRPr lang="en-US" sz="2300" b="1" kern="1200" dirty="0"/>
            </a:p>
          </p:txBody>
        </p:sp>
      </p:grpSp>
      <p:grpSp>
        <p:nvGrpSpPr>
          <p:cNvPr id="8" name="Group 7"/>
          <p:cNvGrpSpPr/>
          <p:nvPr/>
        </p:nvGrpSpPr>
        <p:grpSpPr>
          <a:xfrm>
            <a:off x="3276600" y="4038600"/>
            <a:ext cx="2354580" cy="1361440"/>
            <a:chOff x="2514601" y="609598"/>
            <a:chExt cx="2354580" cy="1361440"/>
          </a:xfrm>
        </p:grpSpPr>
        <p:sp>
          <p:nvSpPr>
            <p:cNvPr id="9" name="Rounded Rectangle 8"/>
            <p:cNvSpPr/>
            <p:nvPr/>
          </p:nvSpPr>
          <p:spPr>
            <a:xfrm>
              <a:off x="2514601" y="609598"/>
              <a:ext cx="2354580" cy="136144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0" name="Rounded Rectangle 4"/>
            <p:cNvSpPr/>
            <p:nvPr/>
          </p:nvSpPr>
          <p:spPr>
            <a:xfrm>
              <a:off x="2581061" y="676058"/>
              <a:ext cx="2221660" cy="12285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smtClean="0"/>
                <a:t>Communications channel</a:t>
              </a:r>
              <a:endParaRPr lang="en-US" sz="2300" b="1" kern="1200" dirty="0"/>
            </a:p>
          </p:txBody>
        </p:sp>
      </p:grpSp>
      <p:grpSp>
        <p:nvGrpSpPr>
          <p:cNvPr id="11" name="Group 10"/>
          <p:cNvGrpSpPr/>
          <p:nvPr/>
        </p:nvGrpSpPr>
        <p:grpSpPr>
          <a:xfrm>
            <a:off x="5867400" y="4038600"/>
            <a:ext cx="2354580" cy="1361440"/>
            <a:chOff x="4952761" y="1021080"/>
            <a:chExt cx="2354580" cy="1361440"/>
          </a:xfrm>
        </p:grpSpPr>
        <p:sp>
          <p:nvSpPr>
            <p:cNvPr id="12" name="Rounded Rectangle 11"/>
            <p:cNvSpPr/>
            <p:nvPr/>
          </p:nvSpPr>
          <p:spPr>
            <a:xfrm>
              <a:off x="4952761" y="1021080"/>
              <a:ext cx="2354580" cy="136144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3" name="Rounded Rectangle 4"/>
            <p:cNvSpPr/>
            <p:nvPr/>
          </p:nvSpPr>
          <p:spPr>
            <a:xfrm>
              <a:off x="5019221" y="1087540"/>
              <a:ext cx="2221660" cy="12285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smtClean="0"/>
                <a:t>Receiving device</a:t>
              </a:r>
              <a:endParaRPr lang="en-US" sz="2300" b="1" kern="1200" dirty="0"/>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t>Classification of Networks</a:t>
            </a:r>
            <a:endParaRPr lang="en-US" sz="4800" b="1" dirty="0"/>
          </a:p>
        </p:txBody>
      </p:sp>
      <p:sp>
        <p:nvSpPr>
          <p:cNvPr id="3" name="Content Placeholder 2"/>
          <p:cNvSpPr>
            <a:spLocks noGrp="1"/>
          </p:cNvSpPr>
          <p:nvPr>
            <p:ph idx="1"/>
          </p:nvPr>
        </p:nvSpPr>
        <p:spPr>
          <a:xfrm>
            <a:off x="304800" y="1219200"/>
            <a:ext cx="8610600" cy="5410200"/>
          </a:xfrm>
        </p:spPr>
        <p:txBody>
          <a:bodyPr/>
          <a:lstStyle/>
          <a:p>
            <a:r>
              <a:rPr lang="en-US" dirty="0" smtClean="0"/>
              <a:t>CLASSIFICATION OF NETWORKS </a:t>
            </a:r>
          </a:p>
          <a:p>
            <a:pPr>
              <a:buNone/>
            </a:pPr>
            <a:r>
              <a:rPr lang="en-US" dirty="0" smtClean="0"/>
              <a:t>   Computer networks are classified by four factors which are as follow: </a:t>
            </a:r>
          </a:p>
          <a:p>
            <a:pPr>
              <a:buNone/>
            </a:pPr>
            <a:r>
              <a:rPr lang="en-US" dirty="0" smtClean="0"/>
              <a:t>1)  BY SIZE: </a:t>
            </a:r>
          </a:p>
          <a:p>
            <a:pPr>
              <a:buNone/>
            </a:pPr>
            <a:r>
              <a:rPr lang="en-US" dirty="0" smtClean="0"/>
              <a:t>2)  BY CONNECTIVITY: </a:t>
            </a:r>
          </a:p>
          <a:p>
            <a:pPr>
              <a:buNone/>
            </a:pPr>
            <a:r>
              <a:rPr lang="en-US" dirty="0" smtClean="0"/>
              <a:t>3)  BY MEDIUM: </a:t>
            </a:r>
          </a:p>
          <a:p>
            <a:pPr>
              <a:buNone/>
            </a:pPr>
            <a:r>
              <a:rPr lang="en-US" dirty="0" smtClean="0"/>
              <a:t>4)  BY MOBILITY: </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52400" y="228600"/>
            <a:ext cx="8763000" cy="6324600"/>
          </a:xfrm>
        </p:spPr>
        <p:txBody>
          <a:bodyPr>
            <a:normAutofit fontScale="90000" lnSpcReduction="10000"/>
          </a:bodyPr>
          <a:lstStyle/>
          <a:p>
            <a:pPr>
              <a:buNone/>
            </a:pPr>
            <a:r>
              <a:rPr lang="en-US" sz="3700" b="1" dirty="0" smtClean="0"/>
              <a:t>                               </a:t>
            </a:r>
            <a:r>
              <a:rPr lang="en-US" sz="4900" b="1" dirty="0" smtClean="0"/>
              <a:t>1) BY SIZE</a:t>
            </a:r>
            <a:r>
              <a:rPr lang="en-US" sz="4400" dirty="0" smtClean="0"/>
              <a:t>: </a:t>
            </a:r>
            <a:endParaRPr lang="en-US" dirty="0" smtClean="0"/>
          </a:p>
          <a:p>
            <a:pPr>
              <a:buNone/>
            </a:pPr>
            <a:r>
              <a:rPr lang="en-US" dirty="0" smtClean="0"/>
              <a:t>According to their size there are two classifications of networks. </a:t>
            </a:r>
          </a:p>
          <a:p>
            <a:pPr>
              <a:buNone/>
            </a:pPr>
            <a:r>
              <a:rPr lang="en-US" dirty="0" smtClean="0"/>
              <a:t>a. Local Area Network. ( LAN) </a:t>
            </a:r>
          </a:p>
          <a:p>
            <a:pPr>
              <a:buNone/>
            </a:pPr>
            <a:r>
              <a:rPr lang="en-US" dirty="0" smtClean="0"/>
              <a:t>In LAN network occupies the smaller area like a room a floor or a building. </a:t>
            </a:r>
          </a:p>
          <a:p>
            <a:r>
              <a:rPr lang="en-US" dirty="0" smtClean="0"/>
              <a:t>A </a:t>
            </a:r>
            <a:r>
              <a:rPr lang="en-US" b="1" dirty="0" smtClean="0">
                <a:solidFill>
                  <a:srgbClr val="A52439"/>
                </a:solidFill>
              </a:rPr>
              <a:t>local area network</a:t>
            </a:r>
            <a:r>
              <a:rPr lang="en-US" dirty="0" smtClean="0">
                <a:solidFill>
                  <a:srgbClr val="A52439"/>
                </a:solidFill>
              </a:rPr>
              <a:t> </a:t>
            </a:r>
            <a:r>
              <a:rPr lang="en-US" dirty="0" smtClean="0"/>
              <a:t>(</a:t>
            </a:r>
            <a:r>
              <a:rPr lang="en-US" b="1" dirty="0" smtClean="0">
                <a:solidFill>
                  <a:srgbClr val="A52439"/>
                </a:solidFill>
              </a:rPr>
              <a:t>LAN</a:t>
            </a:r>
            <a:r>
              <a:rPr lang="en-US" dirty="0" smtClean="0"/>
              <a:t>) is a network that connects computers and devices in a limited geographical area</a:t>
            </a:r>
          </a:p>
          <a:p>
            <a:r>
              <a:rPr lang="en-US" dirty="0" smtClean="0"/>
              <a:t>A </a:t>
            </a:r>
            <a:r>
              <a:rPr lang="en-US" b="1" dirty="0" smtClean="0">
                <a:solidFill>
                  <a:srgbClr val="A52439"/>
                </a:solidFill>
              </a:rPr>
              <a:t>wireless LAN </a:t>
            </a:r>
            <a:r>
              <a:rPr lang="en-US" dirty="0" smtClean="0"/>
              <a:t>(</a:t>
            </a:r>
            <a:r>
              <a:rPr lang="en-US" b="1" dirty="0" smtClean="0">
                <a:solidFill>
                  <a:srgbClr val="A52439"/>
                </a:solidFill>
              </a:rPr>
              <a:t>WLAN</a:t>
            </a:r>
            <a:r>
              <a:rPr lang="en-US" dirty="0" smtClean="0"/>
              <a:t>) is a LAN that uses no physical wire.</a:t>
            </a:r>
          </a:p>
          <a:p>
            <a:pPr>
              <a:buNone/>
            </a:pPr>
            <a:r>
              <a:rPr lang="en-US" dirty="0" smtClean="0"/>
              <a:t>   transmission</a:t>
            </a:r>
            <a:r>
              <a:rPr lang="en-US" dirty="0" smtClean="0"/>
              <a:t>, bandwidth and latency, management, security, reliability, billing and their standards. </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smtClean="0"/>
              <a:t>b.  Wide Area Network (WAN) </a:t>
            </a:r>
            <a:r>
              <a:rPr lang="en-US" sz="4800" b="1" dirty="0" smtClean="0"/>
              <a:t/>
            </a:r>
            <a:br>
              <a:rPr lang="en-US" sz="4800" b="1" dirty="0" smtClean="0"/>
            </a:br>
            <a:endParaRPr lang="en-US" sz="4800" b="1" dirty="0"/>
          </a:p>
        </p:txBody>
      </p:sp>
      <p:sp>
        <p:nvSpPr>
          <p:cNvPr id="3" name="Content Placeholder 2"/>
          <p:cNvSpPr>
            <a:spLocks noGrp="1"/>
          </p:cNvSpPr>
          <p:nvPr>
            <p:ph idx="1"/>
          </p:nvPr>
        </p:nvSpPr>
        <p:spPr>
          <a:xfrm>
            <a:off x="457200" y="762000"/>
            <a:ext cx="8229600" cy="5791200"/>
          </a:xfrm>
        </p:spPr>
        <p:txBody>
          <a:bodyPr/>
          <a:lstStyle/>
          <a:p>
            <a:r>
              <a:rPr lang="en-US" dirty="0" smtClean="0"/>
              <a:t>A metropolitan area network (MAN) connects LANs in a metropolitan area</a:t>
            </a:r>
          </a:p>
          <a:p>
            <a:r>
              <a:rPr lang="en-US" dirty="0" smtClean="0"/>
              <a:t>A </a:t>
            </a:r>
            <a:r>
              <a:rPr lang="en-US" b="1" dirty="0" smtClean="0">
                <a:solidFill>
                  <a:srgbClr val="A52439"/>
                </a:solidFill>
              </a:rPr>
              <a:t>wide area network </a:t>
            </a:r>
            <a:r>
              <a:rPr lang="en-US" dirty="0" smtClean="0"/>
              <a:t>(</a:t>
            </a:r>
            <a:r>
              <a:rPr lang="en-US" b="1" dirty="0" smtClean="0">
                <a:solidFill>
                  <a:srgbClr val="A52439"/>
                </a:solidFill>
              </a:rPr>
              <a:t>WAN</a:t>
            </a:r>
            <a:r>
              <a:rPr lang="en-US" dirty="0" smtClean="0"/>
              <a:t>) </a:t>
            </a:r>
            <a:br>
              <a:rPr lang="en-US" dirty="0" smtClean="0"/>
            </a:br>
            <a:r>
              <a:rPr lang="en-US" dirty="0" smtClean="0"/>
              <a:t>is a network that covers a </a:t>
            </a:r>
            <a:br>
              <a:rPr lang="en-US" dirty="0" smtClean="0"/>
            </a:br>
            <a:r>
              <a:rPr lang="en-US" dirty="0" smtClean="0"/>
              <a:t>large geographical area</a:t>
            </a:r>
          </a:p>
          <a:p>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791200" y="1676400"/>
            <a:ext cx="4038600" cy="4399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sz="5400" b="1" dirty="0" smtClean="0"/>
              <a:t>2) BY CONNECTIVITY</a:t>
            </a:r>
            <a:endParaRPr lang="en-US" dirty="0"/>
          </a:p>
        </p:txBody>
      </p:sp>
      <p:sp>
        <p:nvSpPr>
          <p:cNvPr id="3" name="Content Placeholder 2"/>
          <p:cNvSpPr>
            <a:spLocks noGrp="1"/>
          </p:cNvSpPr>
          <p:nvPr>
            <p:ph idx="1"/>
          </p:nvPr>
        </p:nvSpPr>
        <p:spPr>
          <a:xfrm>
            <a:off x="228600" y="1066800"/>
            <a:ext cx="8686800" cy="5638800"/>
          </a:xfrm>
        </p:spPr>
        <p:txBody>
          <a:bodyPr>
            <a:normAutofit lnSpcReduction="10000"/>
          </a:bodyPr>
          <a:lstStyle/>
          <a:p>
            <a:r>
              <a:rPr lang="en-US" dirty="0" smtClean="0"/>
              <a:t>Networks are also classified by connectivity in which two topologies are discussed. </a:t>
            </a:r>
          </a:p>
          <a:p>
            <a:r>
              <a:rPr lang="en-US" b="1" dirty="0" smtClean="0"/>
              <a:t>a)</a:t>
            </a:r>
            <a:r>
              <a:rPr lang="en-US" dirty="0" smtClean="0"/>
              <a:t>  </a:t>
            </a:r>
            <a:r>
              <a:rPr lang="en-US" b="1" dirty="0" smtClean="0"/>
              <a:t>Point-to-Point </a:t>
            </a:r>
          </a:p>
          <a:p>
            <a:r>
              <a:rPr lang="en-US" b="1" dirty="0" smtClean="0"/>
              <a:t>b)  Broadcast </a:t>
            </a:r>
          </a:p>
          <a:p>
            <a:pPr>
              <a:buNone/>
            </a:pPr>
            <a:r>
              <a:rPr lang="en-US" b="1" dirty="0" smtClean="0"/>
              <a:t>a) POINT-TO-POINT:</a:t>
            </a:r>
          </a:p>
          <a:p>
            <a:pPr>
              <a:buNone/>
            </a:pPr>
            <a:r>
              <a:rPr lang="en-US" sz="3000" dirty="0" smtClean="0"/>
              <a:t>In Point-to-Point topology there are two topologies. </a:t>
            </a:r>
          </a:p>
          <a:p>
            <a:pPr>
              <a:buNone/>
            </a:pPr>
            <a:r>
              <a:rPr lang="en-US" sz="3000" dirty="0" smtClean="0"/>
              <a:t>1)  STAR topology </a:t>
            </a:r>
          </a:p>
          <a:p>
            <a:pPr>
              <a:buNone/>
            </a:pPr>
            <a:r>
              <a:rPr lang="en-US" sz="3000" dirty="0" smtClean="0"/>
              <a:t>2)  TREE topology </a:t>
            </a:r>
          </a:p>
          <a:p>
            <a:pPr>
              <a:buNone/>
            </a:pPr>
            <a:r>
              <a:rPr lang="en-US" sz="3000" dirty="0" smtClean="0"/>
              <a:t>     In star topology each computer is connected to a central hub. The communication takes place through the hub. It is shown in the figure below. </a:t>
            </a:r>
            <a:endParaRPr lang="en-US" sz="3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201827" y="304800"/>
            <a:ext cx="4077730" cy="3429000"/>
          </a:xfrm>
          <a:prstGeom prst="rect">
            <a:avLst/>
          </a:prstGeom>
          <a:noFill/>
          <a:ln w="9525">
            <a:noFill/>
            <a:miter lim="800000"/>
            <a:headEnd/>
            <a:tailEnd/>
          </a:ln>
          <a:effectLst/>
        </p:spPr>
      </p:pic>
      <p:grpSp>
        <p:nvGrpSpPr>
          <p:cNvPr id="5" name="Group 4"/>
          <p:cNvGrpSpPr/>
          <p:nvPr/>
        </p:nvGrpSpPr>
        <p:grpSpPr>
          <a:xfrm>
            <a:off x="533400" y="3810000"/>
            <a:ext cx="5257800" cy="2743200"/>
            <a:chOff x="2971800" y="2895600"/>
            <a:chExt cx="3659480" cy="2538412"/>
          </a:xfrm>
        </p:grpSpPr>
        <p:sp>
          <p:nvSpPr>
            <p:cNvPr id="6" name="TextBox 5"/>
            <p:cNvSpPr txBox="1"/>
            <p:nvPr/>
          </p:nvSpPr>
          <p:spPr>
            <a:xfrm>
              <a:off x="4038600" y="2895600"/>
              <a:ext cx="1384995" cy="369332"/>
            </a:xfrm>
            <a:prstGeom prst="rect">
              <a:avLst/>
            </a:prstGeom>
            <a:noFill/>
          </p:spPr>
          <p:txBody>
            <a:bodyPr wrap="none" rtlCol="0">
              <a:spAutoFit/>
            </a:bodyPr>
            <a:lstStyle/>
            <a:p>
              <a:r>
                <a:rPr lang="en-US" b="1" dirty="0" smtClean="0"/>
                <a:t>Bus network</a:t>
              </a:r>
              <a:endParaRPr lang="en-US" b="1" dirty="0"/>
            </a:p>
          </p:txBody>
        </p:sp>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971800" y="3581400"/>
              <a:ext cx="3659480" cy="1852612"/>
            </a:xfrm>
            <a:prstGeom prst="rect">
              <a:avLst/>
            </a:prstGeom>
          </p:spPr>
        </p:pic>
      </p:grpSp>
      <p:grpSp>
        <p:nvGrpSpPr>
          <p:cNvPr id="8" name="Group 7"/>
          <p:cNvGrpSpPr/>
          <p:nvPr/>
        </p:nvGrpSpPr>
        <p:grpSpPr>
          <a:xfrm>
            <a:off x="5976937" y="228600"/>
            <a:ext cx="3167063" cy="5300569"/>
            <a:chOff x="6705600" y="2895600"/>
            <a:chExt cx="1947863" cy="3090769"/>
          </a:xfrm>
        </p:grpSpPr>
        <p:sp>
          <p:nvSpPr>
            <p:cNvPr id="9" name="TextBox 8"/>
            <p:cNvSpPr txBox="1"/>
            <p:nvPr/>
          </p:nvSpPr>
          <p:spPr>
            <a:xfrm>
              <a:off x="7010400" y="2895600"/>
              <a:ext cx="1458733" cy="369332"/>
            </a:xfrm>
            <a:prstGeom prst="rect">
              <a:avLst/>
            </a:prstGeom>
            <a:noFill/>
          </p:spPr>
          <p:txBody>
            <a:bodyPr wrap="none" rtlCol="0">
              <a:spAutoFit/>
            </a:bodyPr>
            <a:lstStyle/>
            <a:p>
              <a:r>
                <a:rPr lang="en-US" b="1" dirty="0" smtClean="0"/>
                <a:t>Ring network</a:t>
              </a:r>
              <a:endParaRPr lang="en-US" b="1" dirty="0"/>
            </a:p>
          </p:txBody>
        </p:sp>
        <p:pic>
          <p:nvPicPr>
            <p:cNvPr id="10" name="Picture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705600" y="3429000"/>
              <a:ext cx="1947863" cy="255736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2500"/>
                            </p:stCondLst>
                            <p:childTnLst>
                              <p:par>
                                <p:cTn id="9" presetID="9" presetClass="entr" presetSubtype="0" fill="hold" nodeType="after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3. BY Medium Networks </a:t>
            </a:r>
            <a:endParaRPr lang="en-US" sz="4800" b="1" dirty="0"/>
          </a:p>
        </p:txBody>
      </p:sp>
      <p:sp>
        <p:nvSpPr>
          <p:cNvPr id="3" name="Content Placeholder 2"/>
          <p:cNvSpPr>
            <a:spLocks noGrp="1"/>
          </p:cNvSpPr>
          <p:nvPr>
            <p:ph idx="1"/>
          </p:nvPr>
        </p:nvSpPr>
        <p:spPr>
          <a:xfrm>
            <a:off x="228600" y="1219200"/>
            <a:ext cx="8686800" cy="5410200"/>
          </a:xfrm>
        </p:spPr>
        <p:txBody>
          <a:bodyPr>
            <a:normAutofit lnSpcReduction="10000"/>
          </a:bodyPr>
          <a:lstStyle/>
          <a:p>
            <a:r>
              <a:rPr lang="en-US" dirty="0" smtClean="0"/>
              <a:t>This classify basically depends upon the medium being used to communicate different systems. This medium differs as their range, speed of transmission, Maintenance cost, Topology being used and reliability and such like characteristic. The most commonly used medium are</a:t>
            </a:r>
          </a:p>
          <a:p>
            <a:pPr marL="514350" indent="-514350">
              <a:buFont typeface="+mj-lt"/>
              <a:buAutoNum type="arabicPeriod"/>
            </a:pPr>
            <a:r>
              <a:rPr lang="en-US" dirty="0" smtClean="0"/>
              <a:t>Copper wire</a:t>
            </a:r>
          </a:p>
          <a:p>
            <a:pPr marL="514350" indent="-514350">
              <a:buFont typeface="+mj-lt"/>
              <a:buAutoNum type="arabicPeriod"/>
            </a:pPr>
            <a:r>
              <a:rPr lang="en-US" dirty="0" smtClean="0"/>
              <a:t>Optical fiber</a:t>
            </a:r>
          </a:p>
          <a:p>
            <a:pPr marL="514350" indent="-514350">
              <a:buFont typeface="+mj-lt"/>
              <a:buAutoNum type="arabicPeriod"/>
            </a:pPr>
            <a:r>
              <a:rPr lang="en-US" dirty="0" smtClean="0"/>
              <a:t>Radio wave</a:t>
            </a:r>
          </a:p>
          <a:p>
            <a:pPr marL="514350" indent="-514350">
              <a:buFont typeface="+mj-lt"/>
              <a:buAutoNum type="arabicPeriod"/>
            </a:pPr>
            <a:r>
              <a:rPr lang="en-US" dirty="0" smtClean="0"/>
              <a:t>CO-axial wires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763000" cy="6400800"/>
          </a:xfrm>
        </p:spPr>
        <p:txBody>
          <a:bodyPr>
            <a:normAutofit fontScale="92500" lnSpcReduction="20000"/>
          </a:bodyPr>
          <a:lstStyle/>
          <a:p>
            <a:pPr>
              <a:buNone/>
            </a:pPr>
            <a:r>
              <a:rPr lang="en-US" sz="3600" b="1" dirty="0" smtClean="0"/>
              <a:t>3. Microphone</a:t>
            </a:r>
          </a:p>
          <a:p>
            <a:pPr>
              <a:buNone/>
            </a:pPr>
            <a:r>
              <a:rPr lang="en-US" sz="3600" b="1" dirty="0" smtClean="0"/>
              <a:t>   </a:t>
            </a:r>
            <a:r>
              <a:rPr lang="en-US" dirty="0" smtClean="0"/>
              <a:t>Microphone is used to enter voice into the computer.</a:t>
            </a:r>
          </a:p>
          <a:p>
            <a:pPr marL="742950" indent="-742950">
              <a:buAutoNum type="arabicPeriod" startAt="4"/>
            </a:pPr>
            <a:r>
              <a:rPr lang="en-US" sz="3600" b="1" dirty="0" smtClean="0"/>
              <a:t>Scanner</a:t>
            </a:r>
          </a:p>
          <a:p>
            <a:pPr marL="742950" indent="-742950">
              <a:buNone/>
            </a:pPr>
            <a:r>
              <a:rPr lang="en-US" sz="3600" dirty="0" smtClean="0"/>
              <a:t>       it reads printed text and graphics then translate the result into digital form.</a:t>
            </a:r>
          </a:p>
          <a:p>
            <a:pPr>
              <a:buNone/>
            </a:pPr>
            <a:r>
              <a:rPr lang="en-US" sz="3600" b="1" dirty="0" smtClean="0"/>
              <a:t>5. Digital Camera</a:t>
            </a:r>
          </a:p>
          <a:p>
            <a:pPr>
              <a:buNone/>
            </a:pPr>
            <a:r>
              <a:rPr lang="en-US" sz="3600" b="1" dirty="0" smtClean="0"/>
              <a:t>    </a:t>
            </a:r>
            <a:r>
              <a:rPr lang="en-US" dirty="0" smtClean="0"/>
              <a:t>Digital camera is used to take photos. It does not      use traditional camera films</a:t>
            </a:r>
          </a:p>
          <a:p>
            <a:pPr>
              <a:buNone/>
            </a:pPr>
            <a:r>
              <a:rPr lang="en-US" dirty="0" smtClean="0"/>
              <a:t>6. PC camera</a:t>
            </a:r>
          </a:p>
          <a:p>
            <a:pPr>
              <a:buNone/>
            </a:pPr>
            <a:r>
              <a:rPr lang="en-US" dirty="0" smtClean="0"/>
              <a:t>   PC camera is used to create movies and take photos on the PC, and also use to make video calls.</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4. Classification by Mobility</a:t>
            </a:r>
            <a:br>
              <a:rPr lang="en-US" b="1" dirty="0" smtClean="0"/>
            </a:br>
            <a:endParaRPr lang="en-US" b="1" dirty="0"/>
          </a:p>
        </p:txBody>
      </p:sp>
      <p:sp>
        <p:nvSpPr>
          <p:cNvPr id="3" name="Content Placeholder 2"/>
          <p:cNvSpPr>
            <a:spLocks noGrp="1"/>
          </p:cNvSpPr>
          <p:nvPr>
            <p:ph idx="1"/>
          </p:nvPr>
        </p:nvSpPr>
        <p:spPr>
          <a:xfrm>
            <a:off x="228600" y="914400"/>
            <a:ext cx="8610600" cy="5562600"/>
          </a:xfrm>
        </p:spPr>
        <p:txBody>
          <a:bodyPr/>
          <a:lstStyle/>
          <a:p>
            <a:pPr>
              <a:buNone/>
            </a:pPr>
            <a:r>
              <a:rPr lang="en-US" dirty="0" smtClean="0"/>
              <a:t>   On the basis of classification networks are divided into two types </a:t>
            </a:r>
          </a:p>
          <a:p>
            <a:pPr marL="514350" indent="-514350">
              <a:buFont typeface="+mj-lt"/>
              <a:buAutoNum type="arabicPeriod"/>
            </a:pPr>
            <a:r>
              <a:rPr lang="en-US" dirty="0" smtClean="0"/>
              <a:t>Fixed Network</a:t>
            </a:r>
          </a:p>
          <a:p>
            <a:pPr marL="514350" indent="-514350">
              <a:buFont typeface="+mj-lt"/>
              <a:buAutoNum type="arabicPeriod"/>
            </a:pPr>
            <a:r>
              <a:rPr lang="en-US" dirty="0" smtClean="0"/>
              <a:t>Mobile Network</a:t>
            </a:r>
          </a:p>
          <a:p>
            <a:pPr marL="514350" indent="-514350">
              <a:buNone/>
            </a:pPr>
            <a:r>
              <a:rPr lang="en-US" dirty="0" smtClean="0"/>
              <a:t>In the modern era mobile network has become a hot issue. However certain issues are attached with the mobile networks</a:t>
            </a:r>
          </a:p>
          <a:p>
            <a:pPr marL="514350" indent="-514350">
              <a:buFont typeface="+mj-lt"/>
              <a:buAutoNum type="arabicPeriod"/>
            </a:pPr>
            <a:r>
              <a:rPr lang="en-US" dirty="0" smtClean="0"/>
              <a:t>Location and tracking</a:t>
            </a:r>
          </a:p>
          <a:p>
            <a:pPr marL="514350" indent="-514350">
              <a:buFont typeface="+mj-lt"/>
              <a:buAutoNum type="arabicPeriod"/>
            </a:pPr>
            <a:r>
              <a:rPr lang="en-US" dirty="0" smtClean="0"/>
              <a:t>Semi persistence </a:t>
            </a:r>
          </a:p>
          <a:p>
            <a:pPr marL="514350" indent="-514350">
              <a:buFont typeface="+mj-lt"/>
              <a:buAutoNum type="arabicPeriod"/>
            </a:pPr>
            <a:r>
              <a:rPr lang="en-US" dirty="0" smtClean="0"/>
              <a:t>Administration is a difficult process</a:t>
            </a:r>
          </a:p>
          <a:p>
            <a:pPr marL="514350" indent="-514350">
              <a:buNone/>
            </a:pP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smtClean="0"/>
              <a:t>Networking in Daily life</a:t>
            </a:r>
            <a:endParaRPr lang="en-US" sz="5400" b="1" dirty="0"/>
          </a:p>
        </p:txBody>
      </p:sp>
      <p:sp>
        <p:nvSpPr>
          <p:cNvPr id="3" name="Content Placeholder 2"/>
          <p:cNvSpPr>
            <a:spLocks noGrp="1"/>
          </p:cNvSpPr>
          <p:nvPr>
            <p:ph idx="1"/>
          </p:nvPr>
        </p:nvSpPr>
        <p:spPr>
          <a:xfrm>
            <a:off x="228600" y="1371600"/>
            <a:ext cx="8763000" cy="5257800"/>
          </a:xfrm>
        </p:spPr>
        <p:txBody>
          <a:bodyPr>
            <a:normAutofit lnSpcReduction="10000"/>
          </a:bodyPr>
          <a:lstStyle/>
          <a:p>
            <a:r>
              <a:rPr lang="en-US" dirty="0" smtClean="0"/>
              <a:t> Major use in businesses</a:t>
            </a:r>
          </a:p>
          <a:p>
            <a:r>
              <a:rPr lang="en-US" dirty="0" smtClean="0"/>
              <a:t>Advertising companies</a:t>
            </a:r>
          </a:p>
          <a:p>
            <a:r>
              <a:rPr lang="en-US" dirty="0" smtClean="0"/>
              <a:t>Accounting and auditing firms</a:t>
            </a:r>
          </a:p>
          <a:p>
            <a:r>
              <a:rPr lang="en-US" dirty="0" smtClean="0"/>
              <a:t>Some entire industries are developing networking components</a:t>
            </a:r>
          </a:p>
          <a:p>
            <a:r>
              <a:rPr lang="en-US" dirty="0" smtClean="0"/>
              <a:t>Used in switching application</a:t>
            </a:r>
          </a:p>
          <a:p>
            <a:r>
              <a:rPr lang="en-US" dirty="0" smtClean="0"/>
              <a:t>Industries units and Banks are dependent on networking for their proper functioning.</a:t>
            </a:r>
          </a:p>
          <a:p>
            <a:r>
              <a:rPr lang="en-US" dirty="0" smtClean="0"/>
              <a:t>In Medical field in advanced countries networking are being used.</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63000" cy="1143000"/>
          </a:xfrm>
        </p:spPr>
        <p:txBody>
          <a:bodyPr>
            <a:noAutofit/>
          </a:bodyPr>
          <a:lstStyle/>
          <a:p>
            <a:r>
              <a:rPr lang="en-US" sz="4000" b="1" dirty="0" smtClean="0"/>
              <a:t>Application and Businesses Software's</a:t>
            </a:r>
            <a:endParaRPr lang="en-US" sz="4000" b="1" dirty="0"/>
          </a:p>
        </p:txBody>
      </p:sp>
      <p:sp>
        <p:nvSpPr>
          <p:cNvPr id="3" name="Content Placeholder 2"/>
          <p:cNvSpPr>
            <a:spLocks noGrp="1"/>
          </p:cNvSpPr>
          <p:nvPr>
            <p:ph idx="1"/>
          </p:nvPr>
        </p:nvSpPr>
        <p:spPr>
          <a:xfrm>
            <a:off x="304800" y="1143000"/>
            <a:ext cx="8839200" cy="5181600"/>
          </a:xfrm>
        </p:spPr>
        <p:txBody>
          <a:bodyPr>
            <a:normAutofit fontScale="92500"/>
          </a:bodyPr>
          <a:lstStyle/>
          <a:p>
            <a:endParaRPr lang="en-US" dirty="0" smtClean="0"/>
          </a:p>
          <a:p>
            <a:r>
              <a:rPr lang="en-US" dirty="0" smtClean="0"/>
              <a:t>Business </a:t>
            </a:r>
            <a:r>
              <a:rPr lang="en-US" dirty="0" smtClean="0"/>
              <a:t>software or business application is any software or set of computer programs that are used by business users to perform various business functions. These business applications are used to increase productivity, to measure productivity and to perform business functions accurately.</a:t>
            </a:r>
          </a:p>
          <a:p>
            <a:r>
              <a:rPr lang="en-US" dirty="0" smtClean="0"/>
              <a:t>The term covers a large variation of users within the business environment, and can be categorized by using a </a:t>
            </a:r>
            <a:r>
              <a:rPr lang="en-US" b="1" dirty="0" smtClean="0"/>
              <a:t>small, medium and large matrix</a:t>
            </a:r>
            <a:r>
              <a:rPr lang="en-US" dirty="0" smtClean="0"/>
              <a:t>:</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991600" cy="6553200"/>
          </a:xfrm>
        </p:spPr>
        <p:txBody>
          <a:bodyPr/>
          <a:lstStyle/>
          <a:p>
            <a:r>
              <a:rPr lang="en-US" dirty="0" smtClean="0"/>
              <a:t>The </a:t>
            </a:r>
            <a:r>
              <a:rPr lang="en-US" sz="3600" b="1" dirty="0" smtClean="0"/>
              <a:t>small business market </a:t>
            </a:r>
            <a:r>
              <a:rPr lang="en-US" dirty="0" smtClean="0"/>
              <a:t>generally consists of home accounting software such as office suits or Microsoft office.</a:t>
            </a:r>
          </a:p>
          <a:p>
            <a:r>
              <a:rPr lang="en-US" sz="3600" b="1" dirty="0" smtClean="0"/>
              <a:t>The medium size</a:t>
            </a:r>
            <a:r>
              <a:rPr lang="en-US" dirty="0" smtClean="0"/>
              <a:t>, or small and medium-sized enterprise (SME), has a broader range of software applications, ranging from accounting, groupware, customer relationship management, human resource management systems, outsourcing relationship management, loan origination software, shopping cart software, field service software, and other productivity enhancing applications.</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lstStyle/>
          <a:p>
            <a:r>
              <a:rPr lang="en-US" dirty="0" smtClean="0"/>
              <a:t>The last segment covers </a:t>
            </a:r>
            <a:r>
              <a:rPr lang="en-US" b="1" dirty="0" smtClean="0"/>
              <a:t>enterprise level software </a:t>
            </a:r>
            <a:r>
              <a:rPr lang="en-US" dirty="0" smtClean="0"/>
              <a:t>applications, such as those in the fields of enterprise resource planning, enterprise content management (ECM), business process management (BPM) and product lifecycle management. These applications are extensive in scope, and often come with modules that either add native functions, or incorporate the functionality of third-party computer programs.</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Some </a:t>
            </a:r>
            <a:r>
              <a:rPr lang="en-US" b="1" dirty="0" smtClean="0"/>
              <a:t> mostly </a:t>
            </a:r>
            <a:r>
              <a:rPr lang="en-US" b="1" dirty="0" smtClean="0"/>
              <a:t>common used Businesses software and application</a:t>
            </a:r>
            <a:endParaRPr lang="en-US" b="1" dirty="0"/>
          </a:p>
        </p:txBody>
      </p:sp>
      <p:sp>
        <p:nvSpPr>
          <p:cNvPr id="3" name="Content Placeholder 2"/>
          <p:cNvSpPr>
            <a:spLocks noGrp="1"/>
          </p:cNvSpPr>
          <p:nvPr>
            <p:ph idx="1"/>
          </p:nvPr>
        </p:nvSpPr>
        <p:spPr>
          <a:xfrm>
            <a:off x="152400" y="1447800"/>
            <a:ext cx="8839200" cy="5410200"/>
          </a:xfrm>
        </p:spPr>
        <p:txBody>
          <a:bodyPr>
            <a:normAutofit fontScale="92500" lnSpcReduction="20000"/>
          </a:bodyPr>
          <a:lstStyle/>
          <a:p>
            <a:r>
              <a:rPr lang="en-US" b="1" dirty="0" smtClean="0"/>
              <a:t>product lifecycle management (PLM)</a:t>
            </a:r>
          </a:p>
          <a:p>
            <a:pPr>
              <a:buNone/>
            </a:pPr>
            <a:r>
              <a:rPr lang="en-US" sz="2400" dirty="0" smtClean="0"/>
              <a:t>     In industry, product lifecycle management (PLM) is the process of managing the entire lifecycle of a product from inception, through engineering design and manufacture, to service and disposal of manufactured products. PLM integrates people, data, processes and business systems and provides a product information backbone for companies and their extended enterprise</a:t>
            </a:r>
          </a:p>
          <a:p>
            <a:r>
              <a:rPr lang="en-US" b="1" dirty="0" smtClean="0"/>
              <a:t> Enterprise application software (EAS)</a:t>
            </a:r>
          </a:p>
          <a:p>
            <a:pPr>
              <a:buNone/>
            </a:pPr>
            <a:r>
              <a:rPr lang="en-US" sz="2800" dirty="0" smtClean="0"/>
              <a:t>    Enterprise </a:t>
            </a:r>
            <a:r>
              <a:rPr lang="en-US" sz="2800" dirty="0" smtClean="0"/>
              <a:t>software, also known as enterprise application software (EAS), is computer software used to satisfy the needs of an organization rather than individual users. Such organizations would include businesses, schools, interest-based user groups, clubs, charities, or governments. Enterprise software is an integral part of a (computer based) Information System.</a:t>
            </a:r>
          </a:p>
          <a:p>
            <a:pPr>
              <a:buNone/>
            </a:pPr>
            <a:endParaRPr lang="en-US" b="1"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52400" y="228600"/>
            <a:ext cx="8839200" cy="6400800"/>
          </a:xfrm>
        </p:spPr>
        <p:txBody>
          <a:bodyPr>
            <a:normAutofit fontScale="97500"/>
          </a:bodyPr>
          <a:lstStyle/>
          <a:p>
            <a:r>
              <a:rPr lang="en-US" sz="3700" b="1" dirty="0" smtClean="0"/>
              <a:t>Electronic medical record (EMR) system</a:t>
            </a:r>
          </a:p>
          <a:p>
            <a:pPr>
              <a:buNone/>
            </a:pPr>
            <a:r>
              <a:rPr lang="en-US" dirty="0" smtClean="0"/>
              <a:t>    If you need help managing your clinical operations, then it may be time to invest in an electronic medical record (EMR) system. These EMR systems - often referred to as electronic health records or EHR software - provide digital storage of your patient's charts and also track demographic, medication and test record history. There are hundreds of EHR systems available on the market. Understanding which software is right for your medical practice's needs is a critical step in deciding which EHR products to consider.</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839200" cy="6705600"/>
          </a:xfrm>
        </p:spPr>
        <p:txBody>
          <a:bodyPr>
            <a:normAutofit lnSpcReduction="10000"/>
          </a:bodyPr>
          <a:lstStyle/>
          <a:p>
            <a:pPr>
              <a:buNone/>
            </a:pPr>
            <a:r>
              <a:rPr lang="en-US" sz="3600" b="1" dirty="0" smtClean="0"/>
              <a:t>Security software  </a:t>
            </a:r>
          </a:p>
          <a:p>
            <a:pPr>
              <a:buNone/>
            </a:pPr>
            <a:r>
              <a:rPr lang="en-US" dirty="0" smtClean="0"/>
              <a:t>    Security software is any computer program designed to enhance information security. The defense of computers against intrusion and unauthorized use of resources is called computer security. Similarly, the defense of computer networks is called network security.</a:t>
            </a:r>
          </a:p>
          <a:p>
            <a:pPr>
              <a:buNone/>
            </a:pPr>
            <a:r>
              <a:rPr lang="en-US" b="1" dirty="0" smtClean="0"/>
              <a:t>Marketing Software's</a:t>
            </a:r>
          </a:p>
          <a:p>
            <a:pPr>
              <a:buNone/>
            </a:pPr>
            <a:r>
              <a:rPr lang="en-US" dirty="0" smtClean="0"/>
              <a:t>    Marketing is a major function for every business. The marketing landscape is constantly shifting, evolving and becoming increasingly complex as consumers rely on a multitude of devices to consume media. For example </a:t>
            </a:r>
            <a:r>
              <a:rPr lang="en-US" dirty="0" err="1" smtClean="0"/>
              <a:t>HubSpot</a:t>
            </a:r>
            <a:r>
              <a:rPr lang="en-US" dirty="0" smtClean="0"/>
              <a:t>, </a:t>
            </a:r>
            <a:r>
              <a:rPr lang="en-US" dirty="0" err="1" smtClean="0"/>
              <a:t>Marketo</a:t>
            </a:r>
            <a:r>
              <a:rPr lang="en-US" dirty="0" smtClean="0"/>
              <a:t> and </a:t>
            </a:r>
            <a:r>
              <a:rPr lang="en-US" dirty="0" err="1" smtClean="0"/>
              <a:t>OutMarket</a:t>
            </a:r>
            <a:r>
              <a:rPr lang="en-US" dirty="0" smtClean="0"/>
              <a:t> etc</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b="1" dirty="0" smtClean="0"/>
              <a:t>Social Media Websites</a:t>
            </a:r>
            <a:endParaRPr lang="en-US" sz="6000" b="1" dirty="0"/>
          </a:p>
        </p:txBody>
      </p:sp>
      <p:sp>
        <p:nvSpPr>
          <p:cNvPr id="3" name="Content Placeholder 2"/>
          <p:cNvSpPr>
            <a:spLocks noGrp="1"/>
          </p:cNvSpPr>
          <p:nvPr>
            <p:ph idx="1"/>
          </p:nvPr>
        </p:nvSpPr>
        <p:spPr>
          <a:xfrm>
            <a:off x="152400" y="1066800"/>
            <a:ext cx="8839200" cy="5562600"/>
          </a:xfrm>
        </p:spPr>
        <p:txBody>
          <a:bodyPr>
            <a:noAutofit/>
          </a:bodyPr>
          <a:lstStyle/>
          <a:p>
            <a:r>
              <a:rPr lang="en-US" sz="2400" dirty="0" smtClean="0"/>
              <a:t>Social media is that dominating force in the modern world that can change minds, catch more business, increase sales or build and shape a brand or </a:t>
            </a:r>
            <a:r>
              <a:rPr lang="en-US" sz="2400" dirty="0" err="1" smtClean="0"/>
              <a:t>business.Below</a:t>
            </a:r>
            <a:r>
              <a:rPr lang="en-US" sz="2400" dirty="0" smtClean="0"/>
              <a:t> are a few interesting social media websites</a:t>
            </a:r>
          </a:p>
          <a:p>
            <a:r>
              <a:rPr lang="en-US" sz="2400" b="1" dirty="0" smtClean="0"/>
              <a:t>1. </a:t>
            </a:r>
            <a:r>
              <a:rPr lang="en-US" sz="2400" b="1" dirty="0" err="1" smtClean="0"/>
              <a:t>Facebook</a:t>
            </a:r>
            <a:endParaRPr lang="en-US" sz="2400" b="1" dirty="0" smtClean="0"/>
          </a:p>
          <a:p>
            <a:pPr>
              <a:buNone/>
            </a:pPr>
            <a:r>
              <a:rPr lang="en-US" sz="2400" dirty="0" smtClean="0"/>
              <a:t>     This is the biggest social networking site with the largest number of users. There are more than 1 million small or medium sized businesses advertising here and it is estimated that larger companies are spending as much as $100 million on </a:t>
            </a:r>
            <a:r>
              <a:rPr lang="en-US" sz="2400" dirty="0" err="1" smtClean="0"/>
              <a:t>Facebook</a:t>
            </a:r>
            <a:r>
              <a:rPr lang="en-US" sz="2400" dirty="0" smtClean="0"/>
              <a:t> advertising per year.</a:t>
            </a:r>
          </a:p>
          <a:p>
            <a:r>
              <a:rPr lang="en-US" sz="2400" b="1" dirty="0" smtClean="0"/>
              <a:t>2. Twitter</a:t>
            </a:r>
            <a:endParaRPr lang="en-US" sz="2400" dirty="0" smtClean="0"/>
          </a:p>
          <a:p>
            <a:pPr>
              <a:buNone/>
            </a:pPr>
            <a:r>
              <a:rPr lang="en-US" sz="2400" dirty="0" smtClean="0"/>
              <a:t>     </a:t>
            </a:r>
            <a:r>
              <a:rPr lang="en-US" sz="2000" dirty="0" smtClean="0"/>
              <a:t>Twitter is loved for spreading the word via tweets. This site has revolutionized social media. Approximately 81 percent of Twitter’s advertising revenue comes from mobile and there is a $200,000 cost estimated for a 24-Hour Promoted Trend on Twitter.</a:t>
            </a:r>
            <a:endParaRPr lang="en-US" sz="20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839200" cy="6705600"/>
          </a:xfrm>
        </p:spPr>
        <p:txBody>
          <a:bodyPr>
            <a:normAutofit fontScale="85000" lnSpcReduction="10000"/>
          </a:bodyPr>
          <a:lstStyle/>
          <a:p>
            <a:pPr>
              <a:buNone/>
            </a:pPr>
            <a:r>
              <a:rPr lang="en-US" sz="3800" b="1" dirty="0" smtClean="0"/>
              <a:t>3. LinkedIn</a:t>
            </a:r>
            <a:endParaRPr lang="en-US" dirty="0" smtClean="0"/>
          </a:p>
          <a:p>
            <a:pPr>
              <a:buNone/>
            </a:pPr>
            <a:r>
              <a:rPr lang="en-US" dirty="0" smtClean="0"/>
              <a:t>    LinkedIn helps to build professional networks and engagement with other users. It is the world’s largest professional network being used for this purpose. Today, it has over 332 million users and each second adds two new members, all of which attracts marketers.</a:t>
            </a:r>
          </a:p>
          <a:p>
            <a:pPr>
              <a:buNone/>
            </a:pPr>
            <a:r>
              <a:rPr lang="en-US" sz="3300" b="1" dirty="0" smtClean="0"/>
              <a:t>4. Google +</a:t>
            </a:r>
          </a:p>
          <a:p>
            <a:pPr>
              <a:buNone/>
            </a:pPr>
            <a:r>
              <a:rPr lang="en-US" dirty="0" smtClean="0"/>
              <a:t>    This site has 300 million monthly active users and is used for relationship marketing. It has over a 53 percent positive interaction between Google+ users and brands.</a:t>
            </a:r>
          </a:p>
          <a:p>
            <a:pPr>
              <a:buNone/>
            </a:pPr>
            <a:r>
              <a:rPr lang="en-US" sz="3300" b="1" dirty="0" smtClean="0"/>
              <a:t>5. YouTube</a:t>
            </a:r>
          </a:p>
          <a:p>
            <a:pPr>
              <a:buNone/>
            </a:pPr>
            <a:r>
              <a:rPr lang="en-US" dirty="0" smtClean="0"/>
              <a:t>   YouTube is expected to generate $5.6 billion in gross revenue in 2016. Currently, there are 6 billion hours of video watched on YouTube per month and 1 billion videos watched over mobile phones per day.</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5"/>
          <p:cNvSpPr>
            <a:spLocks noGrp="1" noChangeArrowheads="1"/>
          </p:cNvSpPr>
          <p:nvPr>
            <p:ph idx="1"/>
          </p:nvPr>
        </p:nvSpPr>
        <p:spPr/>
        <p:txBody>
          <a:bodyPr/>
          <a:lstStyle/>
          <a:p>
            <a:r>
              <a:rPr kumimoji="0" lang="en-US" dirty="0" smtClean="0"/>
              <a:t>Any hardware component that allows a user to enter data and instructions into a computer</a:t>
            </a:r>
          </a:p>
        </p:txBody>
      </p:sp>
      <p:grpSp>
        <p:nvGrpSpPr>
          <p:cNvPr id="5" name="Group 9"/>
          <p:cNvGrpSpPr>
            <a:grpSpLocks/>
          </p:cNvGrpSpPr>
          <p:nvPr/>
        </p:nvGrpSpPr>
        <p:grpSpPr bwMode="auto">
          <a:xfrm>
            <a:off x="304800" y="2819400"/>
            <a:ext cx="2209800" cy="609600"/>
            <a:chOff x="192" y="1776"/>
            <a:chExt cx="1392" cy="384"/>
          </a:xfrm>
        </p:grpSpPr>
        <p:sp>
          <p:nvSpPr>
            <p:cNvPr id="6" name="Text Box 10"/>
            <p:cNvSpPr txBox="1">
              <a:spLocks noChangeArrowheads="1"/>
            </p:cNvSpPr>
            <p:nvPr/>
          </p:nvSpPr>
          <p:spPr bwMode="auto">
            <a:xfrm>
              <a:off x="192" y="1776"/>
              <a:ext cx="1104" cy="248"/>
            </a:xfrm>
            <a:prstGeom prst="rect">
              <a:avLst/>
            </a:prstGeom>
            <a:noFill/>
            <a:ln w="12700">
              <a:noFill/>
              <a:miter lim="800000"/>
              <a:headEnd/>
              <a:tailEnd/>
            </a:ln>
          </p:spPr>
          <p:txBody>
            <a:bodyPr lIns="90488" tIns="44450" rIns="90488" bIns="44450">
              <a:spAutoFit/>
            </a:bodyPr>
            <a:lstStyle/>
            <a:p>
              <a:pPr>
                <a:spcBef>
                  <a:spcPct val="50000"/>
                </a:spcBef>
              </a:pPr>
              <a:r>
                <a:rPr lang="en-US" sz="2000" b="0" dirty="0">
                  <a:solidFill>
                    <a:srgbClr val="FFFF00"/>
                  </a:solidFill>
                  <a:latin typeface="Arial" charset="0"/>
                </a:rPr>
                <a:t>microphone</a:t>
              </a:r>
            </a:p>
          </p:txBody>
        </p:sp>
        <p:sp>
          <p:nvSpPr>
            <p:cNvPr id="7" name="Line 11"/>
            <p:cNvSpPr>
              <a:spLocks noChangeShapeType="1"/>
            </p:cNvSpPr>
            <p:nvPr/>
          </p:nvSpPr>
          <p:spPr bwMode="auto">
            <a:xfrm>
              <a:off x="1152" y="1920"/>
              <a:ext cx="432" cy="240"/>
            </a:xfrm>
            <a:prstGeom prst="line">
              <a:avLst/>
            </a:prstGeom>
            <a:noFill/>
            <a:ln w="38100">
              <a:solidFill>
                <a:srgbClr val="FFFF00"/>
              </a:solidFill>
              <a:round/>
              <a:headEnd/>
              <a:tailEnd type="stealth" w="med" len="lg"/>
            </a:ln>
          </p:spPr>
          <p:txBody>
            <a:bodyPr lIns="90488" tIns="44450" rIns="90488" bIns="44450" anchor="ctr">
              <a:spAutoFit/>
            </a:bodyPr>
            <a:lstStyle/>
            <a:p>
              <a:endParaRPr lang="en-US" dirty="0"/>
            </a:p>
          </p:txBody>
        </p:sp>
      </p:grpSp>
      <p:pic>
        <p:nvPicPr>
          <p:cNvPr id="8" name="Picture 2" descr="E:\Powerpoint Presentations\Chap01\Chapter Figures\Fig1-03 mod c input.jpg"/>
          <p:cNvPicPr>
            <a:picLocks noChangeAspect="1" noChangeArrowheads="1"/>
          </p:cNvPicPr>
          <p:nvPr/>
        </p:nvPicPr>
        <p:blipFill>
          <a:blip r:embed="rId2"/>
          <a:srcRect r="7780" b="6929"/>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1000"/>
                                  </p:stCondLst>
                                  <p:childTnLst>
                                    <p:set>
                                      <p:cBhvr>
                                        <p:cTn id="9"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629400"/>
          </a:xfrm>
        </p:spPr>
        <p:txBody>
          <a:bodyPr>
            <a:normAutofit fontScale="77500" lnSpcReduction="20000"/>
          </a:bodyPr>
          <a:lstStyle/>
          <a:p>
            <a:pPr>
              <a:buNone/>
            </a:pPr>
            <a:r>
              <a:rPr lang="en-US" sz="3300" b="1" dirty="0" smtClean="0"/>
              <a:t>6. </a:t>
            </a:r>
            <a:r>
              <a:rPr lang="en-US" sz="3300" b="1" dirty="0" err="1" smtClean="0"/>
              <a:t>Pinterest</a:t>
            </a:r>
            <a:endParaRPr lang="en-US" sz="3300" b="1" dirty="0" smtClean="0"/>
          </a:p>
          <a:p>
            <a:pPr>
              <a:buNone/>
            </a:pPr>
            <a:r>
              <a:rPr lang="en-US" dirty="0" smtClean="0"/>
              <a:t>    </a:t>
            </a:r>
            <a:r>
              <a:rPr lang="en-US" dirty="0" err="1" smtClean="0"/>
              <a:t>Pinterest</a:t>
            </a:r>
            <a:r>
              <a:rPr lang="en-US" dirty="0" smtClean="0"/>
              <a:t> marketing is another social media tool helping brands to grow rapidly. There are over 70 million users of </a:t>
            </a:r>
            <a:r>
              <a:rPr lang="en-US" dirty="0" err="1" smtClean="0"/>
              <a:t>Pinterest</a:t>
            </a:r>
            <a:r>
              <a:rPr lang="en-US" dirty="0" smtClean="0"/>
              <a:t> of which 80 percent are women and 20 percent are men. Over 9 million users have connected their accounts to </a:t>
            </a:r>
            <a:r>
              <a:rPr lang="en-US" dirty="0" err="1" smtClean="0"/>
              <a:t>Facebook</a:t>
            </a:r>
            <a:r>
              <a:rPr lang="en-US" dirty="0" smtClean="0"/>
              <a:t>.</a:t>
            </a:r>
          </a:p>
          <a:p>
            <a:pPr>
              <a:buNone/>
            </a:pPr>
            <a:r>
              <a:rPr lang="en-US" sz="3300" b="1" dirty="0" smtClean="0"/>
              <a:t>7. </a:t>
            </a:r>
            <a:r>
              <a:rPr lang="en-US" sz="3300" b="1" dirty="0" err="1" smtClean="0"/>
              <a:t>Instagram</a:t>
            </a:r>
            <a:endParaRPr lang="en-US" sz="3300" b="1" dirty="0" smtClean="0"/>
          </a:p>
          <a:p>
            <a:pPr>
              <a:buNone/>
            </a:pPr>
            <a:r>
              <a:rPr lang="en-US" dirty="0" smtClean="0"/>
              <a:t>    Marketers know the usefulness of </a:t>
            </a:r>
            <a:r>
              <a:rPr lang="en-US" dirty="0" err="1" smtClean="0"/>
              <a:t>Instagram</a:t>
            </a:r>
            <a:r>
              <a:rPr lang="en-US" dirty="0" smtClean="0"/>
              <a:t> marketing and use </a:t>
            </a:r>
            <a:r>
              <a:rPr lang="en-US" dirty="0" err="1" smtClean="0"/>
              <a:t>Instagram</a:t>
            </a:r>
            <a:r>
              <a:rPr lang="en-US" dirty="0" smtClean="0"/>
              <a:t> to market products and services. It is a wonderful platform to share visual </a:t>
            </a:r>
            <a:r>
              <a:rPr lang="en-US" dirty="0" err="1" smtClean="0"/>
              <a:t>stories.There</a:t>
            </a:r>
            <a:r>
              <a:rPr lang="en-US" dirty="0" smtClean="0"/>
              <a:t> are more than 300 million monthly active users on </a:t>
            </a:r>
            <a:r>
              <a:rPr lang="en-US" dirty="0" err="1" smtClean="0"/>
              <a:t>Instagram</a:t>
            </a:r>
            <a:r>
              <a:rPr lang="en-US" dirty="0" smtClean="0"/>
              <a:t>, of which 75 million are daily active users. </a:t>
            </a:r>
            <a:r>
              <a:rPr lang="en-US" dirty="0" err="1" smtClean="0"/>
              <a:t>Instagram</a:t>
            </a:r>
            <a:r>
              <a:rPr lang="en-US" dirty="0" smtClean="0"/>
              <a:t> is widely being used for business marketing.</a:t>
            </a:r>
          </a:p>
          <a:p>
            <a:pPr>
              <a:buNone/>
            </a:pPr>
            <a:r>
              <a:rPr lang="en-US" sz="4100" b="1" dirty="0" smtClean="0"/>
              <a:t>8. </a:t>
            </a:r>
            <a:r>
              <a:rPr lang="en-US" sz="4100" b="1" dirty="0" err="1" smtClean="0"/>
              <a:t>Reddit</a:t>
            </a:r>
            <a:endParaRPr lang="en-US" dirty="0" smtClean="0"/>
          </a:p>
          <a:p>
            <a:pPr>
              <a:buNone/>
            </a:pPr>
            <a:r>
              <a:rPr lang="en-US" dirty="0" smtClean="0"/>
              <a:t>     </a:t>
            </a:r>
            <a:r>
              <a:rPr lang="en-US" dirty="0" err="1" smtClean="0"/>
              <a:t>Reddit</a:t>
            </a:r>
            <a:r>
              <a:rPr lang="en-US" dirty="0" smtClean="0"/>
              <a:t> is a social networking site used for entertainment purposes, where registered members share content and direct links. It has 174 million monthly unique visitors.</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4000" b="1" dirty="0" smtClean="0"/>
              <a:t>Fundamentals of Artificial Intelligence</a:t>
            </a:r>
            <a:endParaRPr lang="en-US" sz="4000" b="1" dirty="0"/>
          </a:p>
        </p:txBody>
      </p:sp>
      <p:sp>
        <p:nvSpPr>
          <p:cNvPr id="3" name="Content Placeholder 2"/>
          <p:cNvSpPr>
            <a:spLocks noGrp="1"/>
          </p:cNvSpPr>
          <p:nvPr>
            <p:ph idx="1"/>
          </p:nvPr>
        </p:nvSpPr>
        <p:spPr>
          <a:xfrm>
            <a:off x="228600" y="1219200"/>
            <a:ext cx="8763000" cy="5486400"/>
          </a:xfrm>
        </p:spPr>
        <p:txBody>
          <a:bodyPr>
            <a:normAutofit/>
          </a:bodyPr>
          <a:lstStyle/>
          <a:p>
            <a:r>
              <a:rPr lang="en-US" dirty="0" smtClean="0"/>
              <a:t>956: John </a:t>
            </a:r>
            <a:r>
              <a:rPr lang="en-US" dirty="0" err="1" smtClean="0"/>
              <a:t>McCar</a:t>
            </a:r>
            <a:r>
              <a:rPr lang="en-US" dirty="0" smtClean="0"/>
              <a:t> thy coined  the term "artificial intelligence" as the topic of the Dartmouth Conference, the first conference devoted to the subject</a:t>
            </a:r>
          </a:p>
          <a:p>
            <a:r>
              <a:rPr lang="en-US" dirty="0" smtClean="0"/>
              <a:t>Artificial Intelligence is the study of the formal (that is, mechanical or computational) properties of problems and problem-solving methods, with the aim of equipping computers with problem-solving capabilities that are comparable to those of a human being</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FARUKH\Documents\Bluetooth Exchange Folder\20160419_204438.jpg"/>
          <p:cNvPicPr>
            <a:picLocks noGrp="1" noChangeAspect="1" noChangeArrowheads="1"/>
          </p:cNvPicPr>
          <p:nvPr>
            <p:ph idx="1"/>
          </p:nvPr>
        </p:nvPicPr>
        <p:blipFill>
          <a:blip r:embed="rId2" cstate="print"/>
          <a:srcRect l="11207" r="17241"/>
          <a:stretch>
            <a:fillRect/>
          </a:stretch>
        </p:blipFill>
        <p:spPr bwMode="auto">
          <a:xfrm>
            <a:off x="0" y="0"/>
            <a:ext cx="9144000" cy="7188506"/>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clrChange>
              <a:clrFrom>
                <a:srgbClr val="FFFFFF"/>
              </a:clrFrom>
              <a:clrTo>
                <a:srgbClr val="FFFFFF">
                  <a:alpha val="0"/>
                </a:srgbClr>
              </a:clrTo>
            </a:clrChange>
          </a:blip>
          <a:srcRect/>
          <a:stretch>
            <a:fillRect/>
          </a:stretch>
        </p:blipFill>
        <p:spPr bwMode="auto">
          <a:xfrm>
            <a:off x="0" y="0"/>
            <a:ext cx="8763000" cy="4267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295400" y="4648200"/>
            <a:ext cx="7010400" cy="199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7300" b="1" dirty="0" smtClean="0"/>
              <a:t>Computer vision</a:t>
            </a:r>
            <a:r>
              <a:rPr lang="en-US" dirty="0" smtClean="0"/>
              <a:t/>
            </a:r>
            <a:br>
              <a:rPr lang="en-US" dirty="0" smtClean="0"/>
            </a:br>
            <a:endParaRPr lang="en-US" dirty="0"/>
          </a:p>
        </p:txBody>
      </p:sp>
      <p:sp>
        <p:nvSpPr>
          <p:cNvPr id="3" name="Content Placeholder 2"/>
          <p:cNvSpPr>
            <a:spLocks noGrp="1"/>
          </p:cNvSpPr>
          <p:nvPr>
            <p:ph idx="1"/>
          </p:nvPr>
        </p:nvSpPr>
        <p:spPr>
          <a:xfrm>
            <a:off x="228600" y="1371600"/>
            <a:ext cx="8686800" cy="5257800"/>
          </a:xfrm>
        </p:spPr>
        <p:txBody>
          <a:bodyPr>
            <a:normAutofit lnSpcReduction="10000"/>
          </a:bodyPr>
          <a:lstStyle/>
          <a:p>
            <a:r>
              <a:rPr lang="en-US" dirty="0" smtClean="0"/>
              <a:t>The world is composed of three-dimensional objects, but the inputs to the human eye and computers' TV cameras are two dimensional. Some useful programs can work solely in two dimensions, but full computer vision requires partial three-dimensional information that is not just a set of two-dimensional views. At present there are only limited ways of representing three-dimensional information directly, and they are not as good as what humans evidently use.</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Some Common Application of AI</a:t>
            </a:r>
            <a:endParaRPr lang="en-US" b="1" dirty="0"/>
          </a:p>
        </p:txBody>
      </p:sp>
      <p:sp>
        <p:nvSpPr>
          <p:cNvPr id="3" name="Content Placeholder 2"/>
          <p:cNvSpPr>
            <a:spLocks noGrp="1"/>
          </p:cNvSpPr>
          <p:nvPr>
            <p:ph idx="1"/>
          </p:nvPr>
        </p:nvSpPr>
        <p:spPr/>
        <p:txBody>
          <a:bodyPr>
            <a:normAutofit fontScale="92500" lnSpcReduction="10000"/>
          </a:bodyPr>
          <a:lstStyle/>
          <a:p>
            <a:pPr>
              <a:buNone/>
            </a:pPr>
            <a:r>
              <a:rPr lang="en-US" sz="3500" b="1" dirty="0" smtClean="0"/>
              <a:t>speech recognition</a:t>
            </a:r>
          </a:p>
          <a:p>
            <a:pPr>
              <a:buNone/>
            </a:pPr>
            <a:r>
              <a:rPr lang="en-US" dirty="0" smtClean="0"/>
              <a:t>In the 1990s, computer speech recognition reached a practical level for limited purposes. Thus United Airlines has replaced its keyboard tree for flight information by a system using speech recognition of flight numbers and city names. It is quite convenient. On the </a:t>
            </a:r>
            <a:r>
              <a:rPr lang="en-US" dirty="0" err="1" smtClean="0"/>
              <a:t>the</a:t>
            </a:r>
            <a:r>
              <a:rPr lang="en-US" dirty="0" smtClean="0"/>
              <a:t> other hand, while it is possible to instruct some computers using speech, most users have gone back to the keyboard and the mouse as still more convenient.</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86800" cy="6400800"/>
          </a:xfrm>
        </p:spPr>
        <p:txBody>
          <a:bodyPr/>
          <a:lstStyle/>
          <a:p>
            <a:pPr>
              <a:buNone/>
            </a:pPr>
            <a:r>
              <a:rPr lang="en-US" b="1" dirty="0" smtClean="0"/>
              <a:t> Game playing</a:t>
            </a:r>
          </a:p>
          <a:p>
            <a:r>
              <a:rPr lang="en-US" dirty="0" smtClean="0"/>
              <a:t>You can buy machines that can play master level chess for a few hundred dollars. There is some AI in them, but they play well against people mainly through brute force computation--looking at hundreds of thousands of positions. To beat a world champion by brute force and known reliable heuristics requires being able to look at 200 million positions per second.</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AI in industries</a:t>
            </a:r>
            <a:endParaRPr lang="en-US" sz="4800" b="1" dirty="0"/>
          </a:p>
        </p:txBody>
      </p:sp>
      <p:sp>
        <p:nvSpPr>
          <p:cNvPr id="3" name="Content Placeholder 2"/>
          <p:cNvSpPr>
            <a:spLocks noGrp="1"/>
          </p:cNvSpPr>
          <p:nvPr>
            <p:ph idx="1"/>
          </p:nvPr>
        </p:nvSpPr>
        <p:spPr/>
        <p:txBody>
          <a:bodyPr/>
          <a:lstStyle/>
          <a:p>
            <a:r>
              <a:rPr lang="en-US" dirty="0" smtClean="0"/>
              <a:t>In industries Artificial intelligence dependency is enormously increasing. It </a:t>
            </a:r>
            <a:r>
              <a:rPr lang="en-US" dirty="0" err="1" smtClean="0"/>
              <a:t>preform</a:t>
            </a:r>
            <a:r>
              <a:rPr lang="en-US" dirty="0" smtClean="0"/>
              <a:t> the following operations </a:t>
            </a:r>
          </a:p>
          <a:p>
            <a:pPr marL="571500" indent="-571500">
              <a:buFont typeface="+mj-lt"/>
              <a:buAutoNum type="romanUcPeriod"/>
            </a:pPr>
            <a:r>
              <a:rPr lang="en-US" dirty="0" smtClean="0"/>
              <a:t>In manufacturing </a:t>
            </a:r>
          </a:p>
          <a:p>
            <a:pPr marL="571500" indent="-571500">
              <a:buFont typeface="+mj-lt"/>
              <a:buAutoNum type="romanUcPeriod"/>
            </a:pPr>
            <a:r>
              <a:rPr lang="en-US" dirty="0" smtClean="0"/>
              <a:t>Packing operations</a:t>
            </a:r>
          </a:p>
          <a:p>
            <a:pPr marL="571500" indent="-571500">
              <a:buFont typeface="+mj-lt"/>
              <a:buAutoNum type="romanUcPeriod"/>
            </a:pPr>
            <a:r>
              <a:rPr lang="en-US" dirty="0" smtClean="0"/>
              <a:t>Casting and molding by Robotic arms</a:t>
            </a:r>
          </a:p>
          <a:p>
            <a:pPr marL="571500" indent="-571500">
              <a:buFont typeface="+mj-lt"/>
              <a:buAutoNum type="romanUcPeriod"/>
            </a:pPr>
            <a:r>
              <a:rPr lang="en-US" dirty="0" smtClean="0"/>
              <a:t>Keep supervision of the malfunctioning </a:t>
            </a:r>
          </a:p>
          <a:p>
            <a:pPr marL="571500" indent="-571500">
              <a:buFont typeface="+mj-lt"/>
              <a:buAutoNum type="romanUcPeriod"/>
            </a:pPr>
            <a:r>
              <a:rPr lang="en-US" dirty="0" smtClean="0"/>
              <a:t>IN short replacing middle worker</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smtClean="0"/>
              <a:t>AI in Engineering</a:t>
            </a:r>
            <a:endParaRPr lang="en-US" sz="5400" b="1" dirty="0"/>
          </a:p>
        </p:txBody>
      </p:sp>
      <p:sp>
        <p:nvSpPr>
          <p:cNvPr id="3" name="Content Placeholder 2"/>
          <p:cNvSpPr>
            <a:spLocks noGrp="1"/>
          </p:cNvSpPr>
          <p:nvPr>
            <p:ph idx="1"/>
          </p:nvPr>
        </p:nvSpPr>
        <p:spPr>
          <a:xfrm>
            <a:off x="304800" y="1066800"/>
            <a:ext cx="8839200" cy="5791200"/>
          </a:xfrm>
        </p:spPr>
        <p:txBody>
          <a:bodyPr>
            <a:noAutofit/>
          </a:bodyPr>
          <a:lstStyle/>
          <a:p>
            <a:pPr>
              <a:buNone/>
            </a:pPr>
            <a:r>
              <a:rPr lang="en-US" sz="2400" dirty="0" smtClean="0"/>
              <a:t>    Artificial Intelligence (AI) techniques are now being used by the practicing engineer to solve a whole range of hitherto intractable problems.</a:t>
            </a:r>
          </a:p>
          <a:p>
            <a:pPr marL="571500" indent="-571500">
              <a:buFont typeface="+mj-lt"/>
              <a:buAutoNum type="romanUcPeriod"/>
            </a:pPr>
            <a:r>
              <a:rPr lang="en-US" sz="2400" dirty="0" smtClean="0"/>
              <a:t>Real-time intelligent automation, and their associated supporting methodologies and techniques, including control theory and industrial informatics, </a:t>
            </a:r>
          </a:p>
          <a:p>
            <a:pPr marL="571500" indent="-571500">
              <a:buFont typeface="+mj-lt"/>
              <a:buAutoNum type="romanUcPeriod"/>
            </a:pPr>
            <a:r>
              <a:rPr lang="en-US" sz="2400" dirty="0" smtClean="0"/>
              <a:t>Architectures, algorithms and techniques for distributed AI systems, including multi-agent based control and </a:t>
            </a:r>
            <a:r>
              <a:rPr lang="en-US" sz="2400" dirty="0" err="1" smtClean="0"/>
              <a:t>holonic</a:t>
            </a:r>
            <a:r>
              <a:rPr lang="en-US" sz="2400" dirty="0" smtClean="0"/>
              <a:t> control, </a:t>
            </a:r>
          </a:p>
          <a:p>
            <a:pPr marL="571500" indent="-571500">
              <a:buFont typeface="+mj-lt"/>
              <a:buAutoNum type="romanUcPeriod"/>
            </a:pPr>
            <a:r>
              <a:rPr lang="en-US" sz="2400" dirty="0" smtClean="0"/>
              <a:t> Decision-support systems, </a:t>
            </a:r>
          </a:p>
          <a:p>
            <a:pPr marL="571500" indent="-571500">
              <a:buFont typeface="+mj-lt"/>
              <a:buAutoNum type="romanUcPeriod"/>
            </a:pPr>
            <a:r>
              <a:rPr lang="en-US" sz="2400" dirty="0" smtClean="0"/>
              <a:t>Aspects of reasoning: </a:t>
            </a:r>
            <a:r>
              <a:rPr lang="en-US" sz="2400" dirty="0" err="1" smtClean="0"/>
              <a:t>abductive</a:t>
            </a:r>
            <a:r>
              <a:rPr lang="en-US" sz="2400" dirty="0" smtClean="0"/>
              <a:t>, case-based, model-based, non-monotonic, incomplete, progressive and approximate </a:t>
            </a:r>
            <a:r>
              <a:rPr lang="en-US" sz="1800" dirty="0" smtClean="0"/>
              <a:t>reasoning, </a:t>
            </a:r>
          </a:p>
          <a:p>
            <a:pPr marL="571500" indent="-571500">
              <a:buFont typeface="+mj-lt"/>
              <a:buAutoNum type="romanUcPeriod"/>
            </a:pPr>
            <a:r>
              <a:rPr lang="en-US" sz="1800" dirty="0" smtClean="0"/>
              <a:t>Applications of chaos theory and fractals, </a:t>
            </a:r>
          </a:p>
          <a:p>
            <a:pPr marL="571500" indent="-571500">
              <a:buFont typeface="+mj-lt"/>
              <a:buAutoNum type="romanUcPeriod"/>
            </a:pPr>
            <a:r>
              <a:rPr lang="en-US" sz="1800" dirty="0" smtClean="0"/>
              <a:t> </a:t>
            </a:r>
            <a:r>
              <a:rPr lang="en-US" sz="1800" dirty="0" err="1" smtClean="0"/>
              <a:t>Metaheuristics</a:t>
            </a:r>
            <a:r>
              <a:rPr lang="en-US" sz="1800" dirty="0" smtClean="0"/>
              <a:t> and their applications in intelligent automation: Genetic Algorithms, </a:t>
            </a:r>
            <a:endParaRPr lang="en-US" sz="24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b="1" dirty="0" smtClean="0"/>
              <a:t>AI in medical field </a:t>
            </a:r>
            <a:endParaRPr lang="en-US" sz="6600" b="1" dirty="0"/>
          </a:p>
        </p:txBody>
      </p:sp>
      <p:sp>
        <p:nvSpPr>
          <p:cNvPr id="3" name="Content Placeholder 2"/>
          <p:cNvSpPr>
            <a:spLocks noGrp="1"/>
          </p:cNvSpPr>
          <p:nvPr>
            <p:ph idx="1"/>
          </p:nvPr>
        </p:nvSpPr>
        <p:spPr>
          <a:xfrm>
            <a:off x="228600" y="1371600"/>
            <a:ext cx="8763000" cy="5334000"/>
          </a:xfrm>
        </p:spPr>
        <p:txBody>
          <a:bodyPr>
            <a:normAutofit lnSpcReduction="10000"/>
          </a:bodyPr>
          <a:lstStyle/>
          <a:p>
            <a:r>
              <a:rPr lang="en-US" b="1" dirty="0" smtClean="0"/>
              <a:t>Reduced mortality rate</a:t>
            </a:r>
          </a:p>
          <a:p>
            <a:r>
              <a:rPr lang="en-US" sz="2400" dirty="0" smtClean="0"/>
              <a:t>Artificial intelligence is what gives computers the ability to learn, think, reason, and even understand human emotions, allowing computers to do more then just </a:t>
            </a:r>
            <a:r>
              <a:rPr lang="en-US" sz="2400" dirty="0" err="1" smtClean="0"/>
              <a:t>repetive</a:t>
            </a:r>
            <a:r>
              <a:rPr lang="en-US" sz="2400" dirty="0" smtClean="0"/>
              <a:t> tasks. In the medical field, AI is being designed to assist doctors (not replace them) in the effort to reduce the mortality rate among patients awaiting care from specialists</a:t>
            </a:r>
          </a:p>
          <a:p>
            <a:r>
              <a:rPr lang="en-US" sz="2400" b="1" dirty="0" smtClean="0"/>
              <a:t>Fast and accurate diagnostics</a:t>
            </a:r>
          </a:p>
          <a:p>
            <a:pPr>
              <a:buNone/>
            </a:pPr>
            <a:r>
              <a:rPr lang="en-US" sz="2400" dirty="0" smtClean="0"/>
              <a:t>    In the case of AI, the neural network of the brain is successfully imitated, even including the ability to learn from past cases. Several studies on artificial neural networks showed that they are able to accurately diagnose some diseases including malignant melanoma, eye problems, and many forms of cancer by analyzing spectral information and diagnostic criteria.</a:t>
            </a:r>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Output Devices</a:t>
            </a:r>
            <a:endParaRPr lang="en-US" sz="4800" b="1" dirty="0"/>
          </a:p>
        </p:txBody>
      </p:sp>
      <p:sp>
        <p:nvSpPr>
          <p:cNvPr id="3" name="Content Placeholder 2"/>
          <p:cNvSpPr>
            <a:spLocks noGrp="1"/>
          </p:cNvSpPr>
          <p:nvPr>
            <p:ph idx="1"/>
          </p:nvPr>
        </p:nvSpPr>
        <p:spPr>
          <a:xfrm>
            <a:off x="457200" y="1295400"/>
            <a:ext cx="8229600" cy="5562600"/>
          </a:xfrm>
        </p:spPr>
        <p:txBody>
          <a:bodyPr>
            <a:normAutofit lnSpcReduction="10000"/>
          </a:bodyPr>
          <a:lstStyle/>
          <a:p>
            <a:r>
              <a:rPr lang="en-US" dirty="0" smtClean="0"/>
              <a:t>The data processed into useful information is called output. A hardware component used to display information to the users is called </a:t>
            </a:r>
            <a:r>
              <a:rPr lang="en-US" u="sng" dirty="0" smtClean="0"/>
              <a:t>output devices</a:t>
            </a:r>
            <a:r>
              <a:rPr lang="en-US" dirty="0" smtClean="0"/>
              <a:t>. Most commonly output devices are……</a:t>
            </a:r>
          </a:p>
          <a:p>
            <a:r>
              <a:rPr lang="en-US" b="1" dirty="0" smtClean="0"/>
              <a:t>Monitor</a:t>
            </a:r>
            <a:r>
              <a:rPr lang="en-US" dirty="0" smtClean="0"/>
              <a:t>: Monitor is used to display text, graphics and video outputs.</a:t>
            </a:r>
          </a:p>
          <a:p>
            <a:r>
              <a:rPr lang="en-US" b="1" dirty="0" smtClean="0"/>
              <a:t>Printer</a:t>
            </a:r>
            <a:r>
              <a:rPr lang="en-US" dirty="0" smtClean="0"/>
              <a:t>: printer is used to display printed output on paper or transparency</a:t>
            </a:r>
          </a:p>
          <a:p>
            <a:r>
              <a:rPr lang="en-US" b="1" dirty="0" smtClean="0"/>
              <a:t>Speaker</a:t>
            </a:r>
            <a:r>
              <a:rPr lang="en-US" dirty="0" smtClean="0"/>
              <a:t>: Speaker is used to hear sound, music and voice output.</a:t>
            </a:r>
          </a:p>
          <a:p>
            <a:endParaRPr lang="en-US" dirty="0" smtClean="0"/>
          </a:p>
          <a:p>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b="1" dirty="0" smtClean="0"/>
              <a:t>Reduce errors related to human fatigue </a:t>
            </a:r>
          </a:p>
          <a:p>
            <a:pPr>
              <a:buNone/>
            </a:pPr>
            <a:r>
              <a:rPr lang="en-US" dirty="0" smtClean="0"/>
              <a:t>   Doctors see roughly 80 patients per week, which can be very exhausting considering the individual amount of attention and knowledge each person requires.  Unlike a human doctor, AI is un-phased by numbers of patients, long work hours, and task redundancy.  Think of AI as sort of a super-human spell checker, assisting doctors by eliminating human error and relieving them of time consuming, monotonous tasks.</a:t>
            </a:r>
            <a:endParaRPr lang="en-US" dirty="0"/>
          </a:p>
        </p:txBody>
      </p:sp>
      <p:pic>
        <p:nvPicPr>
          <p:cNvPr id="1026" name="Picture 2"/>
          <p:cNvPicPr>
            <a:picLocks noChangeAspect="1" noChangeArrowheads="1"/>
          </p:cNvPicPr>
          <p:nvPr/>
        </p:nvPicPr>
        <p:blipFill>
          <a:blip r:embed="rId2"/>
          <a:srcRect/>
          <a:stretch>
            <a:fillRect/>
          </a:stretch>
        </p:blipFill>
        <p:spPr bwMode="auto">
          <a:xfrm>
            <a:off x="7391400" y="0"/>
            <a:ext cx="1447800" cy="2171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Mobile</a:t>
            </a:r>
            <a:endParaRPr lang="en-US" b="1" dirty="0"/>
          </a:p>
        </p:txBody>
      </p:sp>
      <p:sp>
        <p:nvSpPr>
          <p:cNvPr id="3" name="Content Placeholder 2"/>
          <p:cNvSpPr>
            <a:spLocks noGrp="1"/>
          </p:cNvSpPr>
          <p:nvPr>
            <p:ph idx="1"/>
          </p:nvPr>
        </p:nvSpPr>
        <p:spPr>
          <a:xfrm>
            <a:off x="457200" y="1143000"/>
            <a:ext cx="8229600" cy="5715000"/>
          </a:xfrm>
        </p:spPr>
        <p:txBody>
          <a:bodyPr>
            <a:normAutofit fontScale="77500" lnSpcReduction="20000"/>
          </a:bodyPr>
          <a:lstStyle/>
          <a:p>
            <a:r>
              <a:rPr lang="en-US" dirty="0" smtClean="0"/>
              <a:t>A mobile phone is an electronic device  that can make and receive calls over a radio frequency carrier while the user is moving within a telephone service area. </a:t>
            </a:r>
          </a:p>
          <a:p>
            <a:r>
              <a:rPr lang="en-US" dirty="0" smtClean="0"/>
              <a:t>The radio frequency link establishes a connection to the switching systems of a mobile phone operator, which provides access to the public switched telephone network (PSTN). Most modern mobile telephone services use a cellular network architecture, and therefore mobile telephones are often also called cellular telephones or cell phones.</a:t>
            </a:r>
          </a:p>
          <a:p>
            <a:r>
              <a:rPr lang="en-US" dirty="0" smtClean="0"/>
              <a:t> In addition to telephony, modern mobile phones support a variety of other services, such as text messaging, MMS, email, Internet access, short-range wireless communications (infrared, Bluetooth), business applications, gaming, and photography. Mobile phones which offer these and more general computing capabilities are referred to as smart phones.</a:t>
            </a:r>
          </a:p>
          <a:p>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52400" y="228600"/>
            <a:ext cx="8763000" cy="6477000"/>
          </a:xfrm>
        </p:spPr>
        <p:txBody>
          <a:bodyPr>
            <a:normAutofit fontScale="97500"/>
          </a:bodyPr>
          <a:lstStyle/>
          <a:p>
            <a:r>
              <a:rPr lang="en-US" dirty="0" smtClean="0"/>
              <a:t>The first handheld mobile phone was demonstrated by </a:t>
            </a:r>
            <a:r>
              <a:rPr lang="en-US" b="1" dirty="0" smtClean="0"/>
              <a:t>John F. Mitchell</a:t>
            </a:r>
            <a:r>
              <a:rPr lang="en-US" dirty="0" smtClean="0"/>
              <a:t> and </a:t>
            </a:r>
            <a:r>
              <a:rPr lang="en-US" b="1" dirty="0" smtClean="0"/>
              <a:t>Martin Cooper</a:t>
            </a:r>
            <a:r>
              <a:rPr lang="en-US" dirty="0" smtClean="0"/>
              <a:t> of Motorola in 1973, using a handset weighing c. 4.4 lbs (2 kg). In 1983, the </a:t>
            </a:r>
            <a:r>
              <a:rPr lang="en-US" dirty="0" err="1" smtClean="0"/>
              <a:t>DynaTAC</a:t>
            </a:r>
            <a:r>
              <a:rPr lang="en-US" dirty="0" smtClean="0"/>
              <a:t> 8000x was the first commercially available handheld mobile phone. From 1983 to 2014, worldwide mobile phone subscriptions grew to over seven billion, penetrating 100% of the global population and reaching the bottom of the economic pyramid. In 2014, the top mobile phone manufacturers were Samsung, Nokia, Apple, and LG</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smtClean="0"/>
              <a:t>Working of mobile phones</a:t>
            </a:r>
            <a:endParaRPr lang="en-US" sz="5400" b="1" dirty="0"/>
          </a:p>
        </p:txBody>
      </p:sp>
      <p:sp>
        <p:nvSpPr>
          <p:cNvPr id="3" name="Content Placeholder 2"/>
          <p:cNvSpPr>
            <a:spLocks noGrp="1"/>
          </p:cNvSpPr>
          <p:nvPr>
            <p:ph idx="1"/>
          </p:nvPr>
        </p:nvSpPr>
        <p:spPr>
          <a:xfrm>
            <a:off x="457200" y="1219200"/>
            <a:ext cx="8229600" cy="5334000"/>
          </a:xfrm>
        </p:spPr>
        <p:txBody>
          <a:bodyPr>
            <a:normAutofit fontScale="85000" lnSpcReduction="20000"/>
          </a:bodyPr>
          <a:lstStyle/>
          <a:p>
            <a:r>
              <a:rPr lang="en-US" dirty="0" smtClean="0"/>
              <a:t>When you make a call on your mobile phone, it emits electromagnetic radio waves also known as radio frequency, or RF energy.</a:t>
            </a:r>
          </a:p>
          <a:p>
            <a:r>
              <a:rPr lang="en-US" dirty="0" smtClean="0"/>
              <a:t> Antenna from the nearest cell </a:t>
            </a:r>
          </a:p>
          <a:p>
            <a:pPr>
              <a:buNone/>
            </a:pPr>
            <a:r>
              <a:rPr lang="en-US" dirty="0" smtClean="0"/>
              <a:t>     phone tower will then receive </a:t>
            </a:r>
          </a:p>
          <a:p>
            <a:pPr>
              <a:buNone/>
            </a:pPr>
            <a:r>
              <a:rPr lang="en-US" dirty="0" smtClean="0"/>
              <a:t>     these radio waves.</a:t>
            </a:r>
          </a:p>
          <a:p>
            <a:r>
              <a:rPr lang="en-US" dirty="0" smtClean="0"/>
              <a:t>After receiving signal from </a:t>
            </a:r>
          </a:p>
          <a:p>
            <a:pPr>
              <a:buNone/>
            </a:pPr>
            <a:r>
              <a:rPr lang="en-US" dirty="0" smtClean="0"/>
              <a:t>     a mobile phone,</a:t>
            </a:r>
          </a:p>
          <a:p>
            <a:pPr>
              <a:buNone/>
            </a:pPr>
            <a:r>
              <a:rPr lang="en-US" dirty="0" smtClean="0"/>
              <a:t>    the cell phone tower </a:t>
            </a:r>
          </a:p>
          <a:p>
            <a:r>
              <a:rPr lang="en-US" dirty="0" smtClean="0"/>
              <a:t>then transmits the signals to a "switching center" –</a:t>
            </a:r>
          </a:p>
          <a:p>
            <a:pPr>
              <a:buNone/>
            </a:pPr>
            <a:r>
              <a:rPr lang="en-US" dirty="0" smtClean="0"/>
              <a:t>     a telephone exchange for mobile phones. Here the call is connected either to another mobile phone or to telephone network.</a:t>
            </a:r>
            <a:endParaRPr lang="en-US" dirty="0"/>
          </a:p>
        </p:txBody>
      </p:sp>
      <p:pic>
        <p:nvPicPr>
          <p:cNvPr id="1027" name="Picture 3"/>
          <p:cNvPicPr>
            <a:picLocks noChangeAspect="1" noChangeArrowheads="1"/>
          </p:cNvPicPr>
          <p:nvPr/>
        </p:nvPicPr>
        <p:blipFill>
          <a:blip r:embed="rId2">
            <a:duotone>
              <a:prstClr val="black"/>
              <a:srgbClr val="D9C3A5">
                <a:tint val="50000"/>
                <a:satMod val="180000"/>
              </a:srgbClr>
            </a:duotone>
          </a:blip>
          <a:srcRect l="30769" t="20513" r="23077"/>
          <a:stretch>
            <a:fillRect/>
          </a:stretch>
        </p:blipFill>
        <p:spPr bwMode="auto">
          <a:xfrm>
            <a:off x="7905135" y="1600200"/>
            <a:ext cx="1238865" cy="32004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l="3226" t="3175" r="3226" b="4762"/>
          <a:stretch>
            <a:fillRect/>
          </a:stretch>
        </p:blipFill>
        <p:spPr bwMode="auto">
          <a:xfrm>
            <a:off x="5334000" y="2514600"/>
            <a:ext cx="2209800" cy="220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229600" cy="5897563"/>
          </a:xfrm>
        </p:spPr>
        <p:txBody>
          <a:bodyPr>
            <a:normAutofit fontScale="77500" lnSpcReduction="20000"/>
          </a:bodyPr>
          <a:lstStyle/>
          <a:p>
            <a:r>
              <a:rPr lang="en-US" dirty="0" smtClean="0"/>
              <a:t>3G/4G modem can be installed on site to allow administrators to communicate with devices at a dead cell tower via the nearest functioning cell tower.</a:t>
            </a:r>
          </a:p>
          <a:p>
            <a:r>
              <a:rPr lang="en-US" dirty="0" smtClean="0"/>
              <a:t>A cell phone offers full </a:t>
            </a:r>
            <a:r>
              <a:rPr lang="en-US" b="1" dirty="0" smtClean="0"/>
              <a:t>Duplex Communication </a:t>
            </a:r>
            <a:r>
              <a:rPr lang="en-US" dirty="0" smtClean="0"/>
              <a:t>and transfer the link when the user moves from one cell to another. As the phone user moves from one cell area to another, the system automatically commands the mobile phone and a cell site with a stronger signal, to switch on to a new frequency in order to keep the link.</a:t>
            </a:r>
          </a:p>
          <a:p>
            <a:r>
              <a:rPr lang="en-US" dirty="0" smtClean="0"/>
              <a:t>Mobile phone is primarily designed for Voice communication. In addition to the standard voice function, new generation mobile phones support many additional services, and accessories, such as SMS for text messaging, email, packet switching for access to the Internet, gaming, Bluetooth, camera with video recorder and MMS for sending and receiving photos and video, MP3 player, radio and GPS.</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b="1" dirty="0" smtClean="0"/>
              <a:t>FDMA and CDMA Systems</a:t>
            </a:r>
            <a:endParaRPr lang="en-US" sz="5400" b="1" dirty="0"/>
          </a:p>
        </p:txBody>
      </p:sp>
      <p:sp>
        <p:nvSpPr>
          <p:cNvPr id="3" name="Content Placeholder 2"/>
          <p:cNvSpPr>
            <a:spLocks noGrp="1"/>
          </p:cNvSpPr>
          <p:nvPr>
            <p:ph idx="1"/>
          </p:nvPr>
        </p:nvSpPr>
        <p:spPr>
          <a:xfrm>
            <a:off x="0" y="1219200"/>
            <a:ext cx="8915400" cy="5410200"/>
          </a:xfrm>
        </p:spPr>
        <p:txBody>
          <a:bodyPr>
            <a:normAutofit fontScale="92500" lnSpcReduction="20000"/>
          </a:bodyPr>
          <a:lstStyle/>
          <a:p>
            <a:r>
              <a:rPr lang="en-US" u="sng" dirty="0" smtClean="0"/>
              <a:t>Frequency Division Multiple Access (FDMA) </a:t>
            </a:r>
            <a:r>
              <a:rPr lang="en-US" dirty="0" smtClean="0"/>
              <a:t>and </a:t>
            </a:r>
            <a:r>
              <a:rPr lang="en-US" u="sng" dirty="0" smtClean="0"/>
              <a:t>Code Division Multiple Access (CDMA</a:t>
            </a:r>
            <a:r>
              <a:rPr lang="en-US" dirty="0" smtClean="0"/>
              <a:t>) were developed to distinguish signals from several different transmitters. In FDMA, the transmitting and receiving frequencies used in each cell are different from the frequencies used in the neighboring cells. The principle of CDMA is more complex and the distributed transceivers can select one cell and listen to it. Other methods include Polarization Division Multiple Access (PDMA) and Time Division Multiple Access (TDMA). Time division multiple access is used in combination with either FDMA or CDMA to give multiple channels within the coverage area of a single cell.</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143000"/>
          </a:xfrm>
        </p:spPr>
        <p:txBody>
          <a:bodyPr>
            <a:noAutofit/>
          </a:bodyPr>
          <a:lstStyle/>
          <a:p>
            <a:r>
              <a:rPr lang="en-US" sz="5400" b="1" dirty="0" smtClean="0"/>
              <a:t>Mobile Network</a:t>
            </a:r>
            <a:br>
              <a:rPr lang="en-US" sz="5400" b="1" dirty="0" smtClean="0"/>
            </a:br>
            <a:endParaRPr lang="en-US" sz="5400" b="1" dirty="0"/>
          </a:p>
        </p:txBody>
      </p:sp>
      <p:sp>
        <p:nvSpPr>
          <p:cNvPr id="3" name="Content Placeholder 2"/>
          <p:cNvSpPr>
            <a:spLocks noGrp="1"/>
          </p:cNvSpPr>
          <p:nvPr>
            <p:ph idx="1"/>
          </p:nvPr>
        </p:nvSpPr>
        <p:spPr>
          <a:xfrm>
            <a:off x="381000" y="990600"/>
            <a:ext cx="8229600" cy="4525963"/>
          </a:xfrm>
        </p:spPr>
        <p:txBody>
          <a:bodyPr>
            <a:normAutofit fontScale="70000" lnSpcReduction="20000"/>
          </a:bodyPr>
          <a:lstStyle/>
          <a:p>
            <a:endParaRPr lang="en-US" dirty="0" smtClean="0"/>
          </a:p>
          <a:p>
            <a:r>
              <a:rPr lang="en-US" dirty="0" smtClean="0"/>
              <a:t>Mobile phone converts voice, text, multi-media messages or data calls into Radio Frequencies (RF). Mobile phone base stations transmit and receive these RF signals and connect callers to other phones and other networks. Mobile phone network is divided into thousands of overlapping, individual geographic areas or ‘cells’, each with a base station. The size of a cell depends on the area of coverage and the number of calls that are made in that area. The smallest cells are in crowded urban areas with large buildings and heavy population density, while the biggest cells are in rural areas, where people are dispersed.</a:t>
            </a:r>
          </a:p>
          <a:p>
            <a:endParaRPr lang="en-US" dirty="0" smtClean="0"/>
          </a:p>
          <a:p>
            <a:r>
              <a:rPr lang="en-US" dirty="0" smtClean="0"/>
              <a:t>There are two types of channels used in GSM . These are Control channels and Traffic channels.</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clrChange>
              <a:clrFrom>
                <a:srgbClr val="FFFFFF"/>
              </a:clrFrom>
              <a:clrTo>
                <a:srgbClr val="FFFFFF">
                  <a:alpha val="0"/>
                </a:srgbClr>
              </a:clrTo>
            </a:clrChange>
          </a:blip>
          <a:srcRect/>
          <a:stretch>
            <a:fillRect/>
          </a:stretch>
        </p:blipFill>
        <p:spPr bwMode="auto">
          <a:xfrm>
            <a:off x="152400" y="0"/>
            <a:ext cx="5181600" cy="6490879"/>
          </a:xfrm>
          <a:prstGeom prst="rect">
            <a:avLst/>
          </a:prstGeom>
          <a:noFill/>
          <a:ln w="9525">
            <a:noFill/>
            <a:miter lim="800000"/>
            <a:headEnd/>
            <a:tailEnd/>
          </a:ln>
          <a:effectLst/>
        </p:spPr>
      </p:pic>
      <p:pic>
        <p:nvPicPr>
          <p:cNvPr id="2054" name="Picture 6"/>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486400" y="70236"/>
            <a:ext cx="3962400" cy="67877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Subscriber Identification Module SIM</a:t>
            </a:r>
            <a:endParaRPr lang="en-US" b="1" dirty="0"/>
          </a:p>
        </p:txBody>
      </p:sp>
      <p:pic>
        <p:nvPicPr>
          <p:cNvPr id="3074" name="Picture 2"/>
          <p:cNvPicPr>
            <a:picLocks noGrp="1" noChangeAspect="1" noChangeArrowheads="1"/>
          </p:cNvPicPr>
          <p:nvPr>
            <p:ph idx="1"/>
          </p:nvPr>
        </p:nvPicPr>
        <p:blipFill>
          <a:blip r:embed="rId2"/>
          <a:srcRect/>
          <a:stretch>
            <a:fillRect/>
          </a:stretch>
        </p:blipFill>
        <p:spPr bwMode="auto">
          <a:xfrm>
            <a:off x="7010400" y="1524000"/>
            <a:ext cx="1857375" cy="2200275"/>
          </a:xfrm>
          <a:prstGeom prst="rect">
            <a:avLst/>
          </a:prstGeom>
          <a:noFill/>
          <a:ln w="9525">
            <a:noFill/>
            <a:miter lim="800000"/>
            <a:headEnd/>
            <a:tailEnd/>
          </a:ln>
          <a:effectLst/>
        </p:spPr>
      </p:pic>
      <p:sp>
        <p:nvSpPr>
          <p:cNvPr id="5" name="Rectangle 4"/>
          <p:cNvSpPr/>
          <p:nvPr/>
        </p:nvSpPr>
        <p:spPr>
          <a:xfrm>
            <a:off x="228600" y="1524000"/>
            <a:ext cx="6781800" cy="2308324"/>
          </a:xfrm>
          <a:prstGeom prst="rect">
            <a:avLst/>
          </a:prstGeom>
        </p:spPr>
        <p:txBody>
          <a:bodyPr wrap="square">
            <a:spAutoFit/>
          </a:bodyPr>
          <a:lstStyle/>
          <a:p>
            <a:r>
              <a:rPr lang="en-US" dirty="0" smtClean="0"/>
              <a:t>When the Mobile phone is used for the first time, it sends a number called </a:t>
            </a:r>
            <a:r>
              <a:rPr lang="en-US" u="sng" dirty="0" smtClean="0"/>
              <a:t>International Mobile Subscriber Identity </a:t>
            </a:r>
            <a:r>
              <a:rPr lang="en-US" dirty="0" smtClean="0"/>
              <a:t>– IMSI present in the SIM card to the network, which looks it up in a database to ensure the card is registered. If the IMSI is recognized, the network creates another number called a </a:t>
            </a:r>
            <a:r>
              <a:rPr lang="en-US" u="sng" dirty="0" smtClean="0"/>
              <a:t>Temporary Mobile Subscriber Identity (TMSI),</a:t>
            </a:r>
            <a:r>
              <a:rPr lang="en-US" dirty="0" smtClean="0"/>
              <a:t> which is encrypted and sent back to the phone. In all subsequent calls, the phone identifies itself by broadcasting the TMSI.</a:t>
            </a:r>
            <a:endParaRPr lang="en-US" dirty="0"/>
          </a:p>
        </p:txBody>
      </p:sp>
      <p:sp>
        <p:nvSpPr>
          <p:cNvPr id="6" name="Rectangle 5"/>
          <p:cNvSpPr/>
          <p:nvPr/>
        </p:nvSpPr>
        <p:spPr>
          <a:xfrm>
            <a:off x="381000" y="4343400"/>
            <a:ext cx="6781800" cy="1477328"/>
          </a:xfrm>
          <a:prstGeom prst="rect">
            <a:avLst/>
          </a:prstGeom>
        </p:spPr>
        <p:txBody>
          <a:bodyPr wrap="square">
            <a:spAutoFit/>
          </a:bodyPr>
          <a:lstStyle/>
          <a:p>
            <a:r>
              <a:rPr lang="en-US" dirty="0" smtClean="0"/>
              <a:t>When we switch on the mobile phone, it tries for an SID on the Control channel. The Control channel is a special frequency that the phone and base station use to talk to one another. If the Mobile phone finds difficulty to get link with the control channel, it displays a “no service” message.</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686800" cy="838200"/>
          </a:xfrm>
        </p:spPr>
        <p:txBody>
          <a:bodyPr>
            <a:noAutofit/>
          </a:bodyPr>
          <a:lstStyle/>
          <a:p>
            <a:r>
              <a:rPr lang="en-US" sz="5400" b="1" dirty="0" smtClean="0"/>
              <a:t>Satellites</a:t>
            </a:r>
            <a:endParaRPr lang="en-US" sz="5400" b="1" dirty="0"/>
          </a:p>
        </p:txBody>
      </p:sp>
      <p:sp>
        <p:nvSpPr>
          <p:cNvPr id="3" name="Content Placeholder 2"/>
          <p:cNvSpPr>
            <a:spLocks noGrp="1"/>
          </p:cNvSpPr>
          <p:nvPr>
            <p:ph idx="1"/>
          </p:nvPr>
        </p:nvSpPr>
        <p:spPr>
          <a:xfrm>
            <a:off x="152400" y="1143000"/>
            <a:ext cx="8991600" cy="5562600"/>
          </a:xfrm>
        </p:spPr>
        <p:txBody>
          <a:bodyPr>
            <a:normAutofit fontScale="92500" lnSpcReduction="20000"/>
          </a:bodyPr>
          <a:lstStyle/>
          <a:p>
            <a:r>
              <a:rPr lang="en-US" dirty="0" smtClean="0"/>
              <a:t>A satellite is a moon, planet or machine that orbits a planet or star. For example, Earth is a satellite because it orbits the sun. Likewise, the moon is a satellite because it orbits Earth. Usually, the word "satellite" refers to a machine that is launched into space and moves around Earth or another body in space. </a:t>
            </a:r>
          </a:p>
          <a:p>
            <a:r>
              <a:rPr lang="en-US" dirty="0" smtClean="0"/>
              <a:t>Earth and the moon are examples of natural satellites. Thousands of artificial, or man-made, satellites orbit Earth. Some take pictures of the planet that help meteorologists predict weather</a:t>
            </a:r>
          </a:p>
          <a:p>
            <a:r>
              <a:rPr lang="en-US" dirty="0" smtClean="0"/>
              <a:t>The world's first artificial satellite, the Sputnik 1, was launched by the Soviet Union in 1957.</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sz="4000" b="1" dirty="0" smtClean="0"/>
              <a:t>Difference B/w DATA and INFORMATION</a:t>
            </a:r>
            <a:endParaRPr lang="en-US" sz="4000" b="1" dirty="0"/>
          </a:p>
        </p:txBody>
      </p:sp>
      <p:grpSp>
        <p:nvGrpSpPr>
          <p:cNvPr id="6" name="Group 8"/>
          <p:cNvGrpSpPr>
            <a:grpSpLocks noGrp="1"/>
          </p:cNvGrpSpPr>
          <p:nvPr>
            <p:ph idx="1"/>
          </p:nvPr>
        </p:nvGrpSpPr>
        <p:grpSpPr bwMode="auto">
          <a:xfrm>
            <a:off x="457200" y="1143000"/>
            <a:ext cx="8229600" cy="5715000"/>
            <a:chOff x="480" y="624"/>
            <a:chExt cx="5280" cy="3696"/>
          </a:xfrm>
        </p:grpSpPr>
        <p:pic>
          <p:nvPicPr>
            <p:cNvPr id="7" name="Picture 9" descr="E:\Powerpoint Presentations\Chap01\Chapter Figures\Fig1-02 mod.jpg"/>
            <p:cNvPicPr>
              <a:picLocks noChangeAspect="1" noChangeArrowheads="1"/>
            </p:cNvPicPr>
            <p:nvPr/>
          </p:nvPicPr>
          <p:blipFill>
            <a:blip r:embed="rId2"/>
            <a:srcRect/>
            <a:stretch>
              <a:fillRect/>
            </a:stretch>
          </p:blipFill>
          <p:spPr bwMode="auto">
            <a:xfrm>
              <a:off x="2792" y="624"/>
              <a:ext cx="2968" cy="3696"/>
            </a:xfrm>
            <a:prstGeom prst="rect">
              <a:avLst/>
            </a:prstGeom>
            <a:noFill/>
            <a:ln w="9525">
              <a:noFill/>
              <a:miter lim="800000"/>
              <a:headEnd/>
              <a:tailEnd/>
            </a:ln>
          </p:spPr>
        </p:pic>
        <p:grpSp>
          <p:nvGrpSpPr>
            <p:cNvPr id="8" name="Group 10"/>
            <p:cNvGrpSpPr>
              <a:grpSpLocks/>
            </p:cNvGrpSpPr>
            <p:nvPr/>
          </p:nvGrpSpPr>
          <p:grpSpPr bwMode="auto">
            <a:xfrm>
              <a:off x="480" y="2742"/>
              <a:ext cx="2064" cy="1578"/>
              <a:chOff x="3072" y="2160"/>
              <a:chExt cx="2688" cy="2160"/>
            </a:xfrm>
          </p:grpSpPr>
          <p:sp>
            <p:nvSpPr>
              <p:cNvPr id="9" name="AutoShape 11"/>
              <p:cNvSpPr>
                <a:spLocks noChangeArrowheads="1"/>
              </p:cNvSpPr>
              <p:nvPr/>
            </p:nvSpPr>
            <p:spPr bwMode="auto">
              <a:xfrm>
                <a:off x="3072" y="2160"/>
                <a:ext cx="2688" cy="2160"/>
              </a:xfrm>
              <a:prstGeom prst="hexagon">
                <a:avLst>
                  <a:gd name="adj" fmla="val 31111"/>
                  <a:gd name="vf" fmla="val 115470"/>
                </a:avLst>
              </a:prstGeom>
              <a:gradFill rotWithShape="0">
                <a:gsLst>
                  <a:gs pos="0">
                    <a:srgbClr val="800080"/>
                  </a:gs>
                  <a:gs pos="100000">
                    <a:srgbClr val="CC3300"/>
                  </a:gs>
                </a:gsLst>
                <a:lin ang="2700000" scaled="1"/>
              </a:gradFill>
              <a:ln w="9525">
                <a:miter lim="800000"/>
                <a:headEnd/>
                <a:tailEnd/>
              </a:ln>
              <a:scene3d>
                <a:camera prst="legacyPerspectiveTop"/>
                <a:lightRig rig="legacyFlat3" dir="b"/>
              </a:scene3d>
              <a:sp3d extrusionH="3630600" prstMaterial="legacyMatte">
                <a:bevelT w="13500" h="13500" prst="angle"/>
                <a:bevelB w="13500" h="13500" prst="angle"/>
                <a:extrusionClr>
                  <a:srgbClr val="800080"/>
                </a:extrusionClr>
              </a:sp3d>
            </p:spPr>
            <p:txBody>
              <a:bodyPr wrap="none" lIns="90488" tIns="44450" rIns="90488" bIns="44450" anchor="ctr">
                <a:spAutoFit/>
                <a:flatTx/>
              </a:bodyPr>
              <a:lstStyle/>
              <a:p>
                <a:endParaRPr lang="en-US" dirty="0"/>
              </a:p>
            </p:txBody>
          </p:sp>
          <p:sp>
            <p:nvSpPr>
              <p:cNvPr id="10" name="Rectangle 12"/>
              <p:cNvSpPr>
                <a:spLocks noChangeArrowheads="1"/>
              </p:cNvSpPr>
              <p:nvPr/>
            </p:nvSpPr>
            <p:spPr bwMode="auto">
              <a:xfrm>
                <a:off x="3456" y="2496"/>
                <a:ext cx="1920" cy="1536"/>
              </a:xfrm>
              <a:prstGeom prst="rect">
                <a:avLst/>
              </a:prstGeom>
              <a:noFill/>
              <a:ln w="12700">
                <a:noFill/>
                <a:miter lim="800000"/>
                <a:headEnd/>
                <a:tailEnd/>
              </a:ln>
            </p:spPr>
            <p:txBody>
              <a:bodyPr lIns="90488" tIns="44450" rIns="90488" bIns="44450"/>
              <a:lstStyle/>
              <a:p>
                <a:pPr algn="ctr">
                  <a:spcBef>
                    <a:spcPct val="20000"/>
                  </a:spcBef>
                  <a:buClr>
                    <a:schemeClr val="accent1"/>
                  </a:buClr>
                  <a:buSzPct val="75000"/>
                  <a:buFont typeface="Wingdings" pitchFamily="2" charset="2"/>
                  <a:buNone/>
                </a:pPr>
                <a:r>
                  <a:rPr kumimoji="1" lang="en-US" sz="2800" dirty="0">
                    <a:solidFill>
                      <a:srgbClr val="FFFF00"/>
                    </a:solidFill>
                    <a:latin typeface="Arial" charset="0"/>
                  </a:rPr>
                  <a:t>Information</a:t>
                </a:r>
              </a:p>
              <a:p>
                <a:pPr algn="ctr">
                  <a:spcBef>
                    <a:spcPct val="20000"/>
                  </a:spcBef>
                  <a:buClr>
                    <a:schemeClr val="accent1"/>
                  </a:buClr>
                  <a:buSzPct val="75000"/>
                  <a:buFont typeface="Wingdings" pitchFamily="2" charset="2"/>
                  <a:buNone/>
                </a:pPr>
                <a:r>
                  <a:rPr kumimoji="1" lang="en-US" dirty="0">
                    <a:latin typeface="Arial" charset="0"/>
                  </a:rPr>
                  <a:t>Data that is organized, meaningful, and useful</a:t>
                </a:r>
              </a:p>
            </p:txBody>
          </p:sp>
        </p:grpSp>
      </p:grpSp>
      <p:graphicFrame>
        <p:nvGraphicFramePr>
          <p:cNvPr id="13" name="Diagram 12"/>
          <p:cNvGraphicFramePr/>
          <p:nvPr/>
        </p:nvGraphicFramePr>
        <p:xfrm>
          <a:off x="0" y="1219200"/>
          <a:ext cx="3962400"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50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763000" cy="6477000"/>
          </a:xfrm>
        </p:spPr>
        <p:txBody>
          <a:bodyPr/>
          <a:lstStyle/>
          <a:p>
            <a:r>
              <a:rPr lang="en-US" dirty="0" smtClean="0"/>
              <a:t>Still other satellites are used mainly for communications, such as beaming TV signals and phone calls around the world. A group of more than 20 satellites make up the Global Positioning System, or GPS. If you have a GPS receiver, these satellites can help figure out your exact location.</a:t>
            </a:r>
            <a:endParaRPr lang="en-US" dirty="0"/>
          </a:p>
        </p:txBody>
      </p:sp>
      <p:pic>
        <p:nvPicPr>
          <p:cNvPr id="1026" name="Picture 2"/>
          <p:cNvPicPr>
            <a:picLocks noChangeAspect="1" noChangeArrowheads="1"/>
          </p:cNvPicPr>
          <p:nvPr/>
        </p:nvPicPr>
        <p:blipFill>
          <a:blip r:embed="rId2"/>
          <a:srcRect/>
          <a:stretch>
            <a:fillRect/>
          </a:stretch>
        </p:blipFill>
        <p:spPr bwMode="auto">
          <a:xfrm>
            <a:off x="228600" y="3057525"/>
            <a:ext cx="4038600" cy="38004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181600" y="3124200"/>
            <a:ext cx="3199710" cy="2209800"/>
          </a:xfrm>
          <a:prstGeom prst="rect">
            <a:avLst/>
          </a:prstGeom>
          <a:noFill/>
          <a:ln w="9525">
            <a:noFill/>
            <a:miter lim="800000"/>
            <a:headEnd/>
            <a:tailEnd/>
          </a:ln>
          <a:effectLst/>
        </p:spPr>
      </p:pic>
      <p:sp>
        <p:nvSpPr>
          <p:cNvPr id="6" name="Rectangle 5"/>
          <p:cNvSpPr/>
          <p:nvPr/>
        </p:nvSpPr>
        <p:spPr>
          <a:xfrm>
            <a:off x="4343400" y="5410200"/>
            <a:ext cx="4572000" cy="1200329"/>
          </a:xfrm>
          <a:prstGeom prst="rect">
            <a:avLst/>
          </a:prstGeom>
        </p:spPr>
        <p:txBody>
          <a:bodyPr>
            <a:spAutoFit/>
          </a:bodyPr>
          <a:lstStyle/>
          <a:p>
            <a:r>
              <a:rPr lang="en-US" dirty="0" smtClean="0"/>
              <a:t>The Jason-2 satellite orbits Earth. It carries tools and sensors to help scientists study the oceans.</a:t>
            </a:r>
          </a:p>
          <a:p>
            <a:r>
              <a:rPr lang="en-US" dirty="0" smtClean="0"/>
              <a:t>Credits: NASA</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77000"/>
          </a:xfrm>
        </p:spPr>
        <p:txBody>
          <a:bodyPr>
            <a:normAutofit fontScale="92500" lnSpcReduction="20000"/>
          </a:bodyPr>
          <a:lstStyle/>
          <a:p>
            <a:r>
              <a:rPr lang="en-US" dirty="0" smtClean="0"/>
              <a:t>Satellites are used for a large number of purposes.</a:t>
            </a:r>
          </a:p>
          <a:p>
            <a:pPr marL="514350" indent="-514350">
              <a:buFont typeface="+mj-lt"/>
              <a:buAutoNum type="arabicPeriod"/>
            </a:pPr>
            <a:endParaRPr lang="en-US" dirty="0" smtClean="0"/>
          </a:p>
          <a:p>
            <a:pPr marL="514350" indent="-514350">
              <a:buFont typeface="+mj-lt"/>
              <a:buAutoNum type="arabicPeriod"/>
            </a:pPr>
            <a:r>
              <a:rPr lang="en-US" dirty="0" smtClean="0"/>
              <a:t>The bird's-eye view that satellites have allows them to see large areas of Earth at one time.</a:t>
            </a:r>
          </a:p>
          <a:p>
            <a:pPr marL="514350" indent="-514350">
              <a:buFont typeface="+mj-lt"/>
              <a:buAutoNum type="arabicPeriod"/>
            </a:pPr>
            <a:r>
              <a:rPr lang="en-US" dirty="0" smtClean="0"/>
              <a:t>Military</a:t>
            </a:r>
          </a:p>
          <a:p>
            <a:pPr marL="514350" indent="-514350">
              <a:buFont typeface="+mj-lt"/>
              <a:buAutoNum type="arabicPeriod"/>
            </a:pPr>
            <a:r>
              <a:rPr lang="en-US" dirty="0" smtClean="0"/>
              <a:t>civilian Earth observation satellites</a:t>
            </a:r>
          </a:p>
          <a:p>
            <a:pPr marL="514350" indent="-514350">
              <a:buFont typeface="+mj-lt"/>
              <a:buAutoNum type="arabicPeriod"/>
            </a:pPr>
            <a:r>
              <a:rPr lang="en-US" dirty="0" smtClean="0"/>
              <a:t>communications satellites</a:t>
            </a:r>
          </a:p>
          <a:p>
            <a:pPr marL="514350" indent="-514350">
              <a:buFont typeface="+mj-lt"/>
              <a:buAutoNum type="arabicPeriod"/>
            </a:pPr>
            <a:r>
              <a:rPr lang="en-US" dirty="0" smtClean="0"/>
              <a:t>navigation satellites</a:t>
            </a:r>
          </a:p>
          <a:p>
            <a:pPr marL="514350" indent="-514350">
              <a:buFont typeface="+mj-lt"/>
              <a:buAutoNum type="arabicPeriod"/>
            </a:pPr>
            <a:r>
              <a:rPr lang="en-US" dirty="0" smtClean="0"/>
              <a:t>weather satellites  </a:t>
            </a:r>
          </a:p>
          <a:p>
            <a:pPr marL="514350" indent="-514350">
              <a:buFont typeface="+mj-lt"/>
              <a:buAutoNum type="arabicPeriod"/>
            </a:pPr>
            <a:r>
              <a:rPr lang="en-US" dirty="0" smtClean="0"/>
              <a:t>TV signals and phone calls are sent upward to a satellite. Then, almost instantly, the satellite can send them back down to different locations on Earth. Before satellites, TV signals didn't go very far                  </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839200" cy="6324600"/>
          </a:xfrm>
        </p:spPr>
        <p:txBody>
          <a:bodyPr/>
          <a:lstStyle/>
          <a:p>
            <a:r>
              <a:rPr lang="en-US" sz="3600" b="1" dirty="0" smtClean="0"/>
              <a:t>How satellite lunched into an orbit</a:t>
            </a:r>
          </a:p>
          <a:p>
            <a:r>
              <a:rPr lang="en-US" dirty="0" smtClean="0"/>
              <a:t>Satellites are propelled by rockets to their orbits. Usually the launch vehicle itself is a rocket lifting off from a launch pad on land. Rocket consist of 80% sold fuel and 20%  weight of the body.</a:t>
            </a:r>
          </a:p>
          <a:p>
            <a:r>
              <a:rPr lang="en-US" dirty="0" smtClean="0"/>
              <a:t>It work on Newton 3</a:t>
            </a:r>
            <a:r>
              <a:rPr lang="en-US" baseline="30000" dirty="0" smtClean="0"/>
              <a:t>rd</a:t>
            </a:r>
            <a:r>
              <a:rPr lang="en-US" dirty="0" smtClean="0"/>
              <a:t> law of motion and speed of gases is equal to 4000 meter second</a:t>
            </a:r>
          </a:p>
          <a:p>
            <a:r>
              <a:rPr lang="en-US" dirty="0" smtClean="0"/>
              <a:t>Satellites are usually semi-independent computer-controlled systems. Satellite subsystems attend many tasks, such as power generation, thermal control,</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Parts of a Satellite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Satellites come in many shapes and sizes. But most have at least two parts in common - an </a:t>
            </a:r>
            <a:r>
              <a:rPr lang="en-US" u="sng" dirty="0" smtClean="0"/>
              <a:t>antenna and a power source</a:t>
            </a:r>
            <a:r>
              <a:rPr lang="en-US" dirty="0" smtClean="0"/>
              <a:t>. The antenna sends and receives information, often to and from Earth. The power source can be a solar panel or battery. Solar panels make power by turning sunlight into electricity.</a:t>
            </a:r>
          </a:p>
          <a:p>
            <a:endParaRPr lang="en-US" dirty="0" smtClean="0"/>
          </a:p>
          <a:p>
            <a:r>
              <a:rPr lang="en-US" dirty="0" smtClean="0"/>
              <a:t>Many NASA satellites carry cameras and scientific sensors. Sometimes these instruments point toward Earth to gather information about its land, air and water. Other times they face toward space to collect data from the solar system and universe.</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smtClean="0"/>
              <a:t>How Do Satellites Orbit Earth?</a:t>
            </a:r>
            <a:endParaRPr lang="en-US" sz="4800" b="1" dirty="0"/>
          </a:p>
        </p:txBody>
      </p:sp>
      <p:pic>
        <p:nvPicPr>
          <p:cNvPr id="2051" name="Picture 3"/>
          <p:cNvPicPr>
            <a:picLocks noGrp="1" noChangeAspect="1" noChangeArrowheads="1"/>
          </p:cNvPicPr>
          <p:nvPr>
            <p:ph idx="1"/>
          </p:nvPr>
        </p:nvPicPr>
        <p:blipFill>
          <a:blip r:embed="rId2"/>
          <a:srcRect/>
          <a:stretch>
            <a:fillRect/>
          </a:stretch>
        </p:blipFill>
        <p:spPr bwMode="auto">
          <a:xfrm>
            <a:off x="5682544" y="1447800"/>
            <a:ext cx="3318581" cy="3505200"/>
          </a:xfrm>
          <a:prstGeom prst="rect">
            <a:avLst/>
          </a:prstGeom>
          <a:noFill/>
          <a:ln w="9525">
            <a:noFill/>
            <a:miter lim="800000"/>
            <a:headEnd/>
            <a:tailEnd/>
          </a:ln>
          <a:effectLst/>
        </p:spPr>
      </p:pic>
      <p:sp>
        <p:nvSpPr>
          <p:cNvPr id="6" name="Rectangle 5"/>
          <p:cNvSpPr/>
          <p:nvPr/>
        </p:nvSpPr>
        <p:spPr>
          <a:xfrm>
            <a:off x="228600" y="1066801"/>
            <a:ext cx="4343400" cy="5940088"/>
          </a:xfrm>
          <a:prstGeom prst="rect">
            <a:avLst/>
          </a:prstGeom>
        </p:spPr>
        <p:txBody>
          <a:bodyPr wrap="square">
            <a:spAutoFit/>
          </a:bodyPr>
          <a:lstStyle/>
          <a:p>
            <a:r>
              <a:rPr lang="en-US" dirty="0" smtClean="0"/>
              <a:t>Most satellites are launched into space on rockets.. Without this balance, the satellite would fly in a straight line off into space or fall back to Earth. Satellites orbit Earth at different heights, different speeds and along different paths. The two most common types of orbit are "geostationary" (</a:t>
            </a:r>
            <a:r>
              <a:rPr lang="en-US" dirty="0" err="1" smtClean="0"/>
              <a:t>jee</a:t>
            </a:r>
            <a:r>
              <a:rPr lang="en-US" dirty="0" smtClean="0"/>
              <a:t>-oh-STAY-shun-air-</a:t>
            </a:r>
            <a:r>
              <a:rPr lang="en-US" dirty="0" err="1" smtClean="0"/>
              <a:t>ee</a:t>
            </a:r>
            <a:r>
              <a:rPr lang="en-US" dirty="0" smtClean="0"/>
              <a:t>) and "polar."</a:t>
            </a:r>
          </a:p>
          <a:p>
            <a:endParaRPr lang="en-US" dirty="0" smtClean="0"/>
          </a:p>
          <a:p>
            <a:r>
              <a:rPr lang="en-US" sz="2000" b="1" dirty="0" smtClean="0"/>
              <a:t>A geostationary </a:t>
            </a:r>
            <a:r>
              <a:rPr lang="en-US" dirty="0" smtClean="0"/>
              <a:t>satellite travels from </a:t>
            </a:r>
            <a:r>
              <a:rPr lang="en-US" u="sng" dirty="0" smtClean="0"/>
              <a:t>west to east </a:t>
            </a:r>
            <a:r>
              <a:rPr lang="en-US" dirty="0" smtClean="0"/>
              <a:t>over the equator. It moves in the same direction and at the same rate Earth is spinning. From Earth, a geostationary satellite looks like it is standing still since it is always above the same location.</a:t>
            </a:r>
          </a:p>
          <a:p>
            <a:endParaRPr lang="en-US" dirty="0" smtClean="0"/>
          </a:p>
          <a:p>
            <a:r>
              <a:rPr lang="en-US" dirty="0" smtClean="0"/>
              <a:t>Polar-orbiting satellites travel in a north-south direction from pole to pole. As Earth spins underneath, these satellites can scan the entire globe, one strip at a time.</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b="1" dirty="0" smtClean="0"/>
              <a:t>SONAR and RADAR</a:t>
            </a:r>
            <a:endParaRPr lang="en-US" sz="6600" b="1" dirty="0"/>
          </a:p>
        </p:txBody>
      </p:sp>
      <p:sp>
        <p:nvSpPr>
          <p:cNvPr id="3" name="Content Placeholder 2"/>
          <p:cNvSpPr>
            <a:spLocks noGrp="1"/>
          </p:cNvSpPr>
          <p:nvPr>
            <p:ph idx="1"/>
          </p:nvPr>
        </p:nvSpPr>
        <p:spPr>
          <a:xfrm>
            <a:off x="152400" y="1295400"/>
            <a:ext cx="8839200" cy="5334000"/>
          </a:xfrm>
        </p:spPr>
        <p:txBody>
          <a:bodyPr>
            <a:normAutofit fontScale="40000" lnSpcReduction="20000"/>
          </a:bodyPr>
          <a:lstStyle/>
          <a:p>
            <a:r>
              <a:rPr lang="en-US" sz="3800" dirty="0" smtClean="0"/>
              <a:t>Sonar, short for Sound Navigation and Ranging, is helpful for exploring and mapping the ocean because sound waves travel farther in the water than do radar and light waves. NOAA scientists primarily use sonar to develop nautical charts, locate underwater hazards to navigation, search for and map objects on the sea floor such as shipwrecks, and map the sea floor itself. There are two types of sonar—active and passive</a:t>
            </a:r>
            <a:r>
              <a:rPr lang="en-US" dirty="0" smtClean="0"/>
              <a:t>.</a:t>
            </a:r>
          </a:p>
          <a:p>
            <a:r>
              <a:rPr lang="en-US" sz="3600" b="1" dirty="0" smtClean="0"/>
              <a:t>Active Sonar</a:t>
            </a:r>
          </a:p>
          <a:p>
            <a:endParaRPr lang="en-US" dirty="0" smtClean="0"/>
          </a:p>
          <a:p>
            <a:pPr>
              <a:buNone/>
            </a:pPr>
            <a:r>
              <a:rPr lang="en-US" dirty="0" smtClean="0"/>
              <a:t>       </a:t>
            </a:r>
            <a:r>
              <a:rPr lang="en-US" sz="4200" dirty="0" smtClean="0"/>
              <a:t>Active sonar transducers emit an acoustic signal or pulse of sound into the water. If an object is in the path of the sound pulse, the sound bounces off the object and returns an “echo” to the sonar transducer. If the transducer is equipped with the ability to receive signals, it measures the strength of the signal. By determining the time between the emission of the sound pulse and its reception, the transducer can determine the range and orientation of the object.</a:t>
            </a:r>
            <a:endParaRPr lang="en-US" dirty="0" smtClean="0"/>
          </a:p>
          <a:p>
            <a:r>
              <a:rPr lang="en-US" b="1" dirty="0" smtClean="0"/>
              <a:t>Passive Sonar</a:t>
            </a:r>
          </a:p>
          <a:p>
            <a:endParaRPr lang="en-US" dirty="0" smtClean="0"/>
          </a:p>
          <a:p>
            <a:pPr>
              <a:buNone/>
            </a:pPr>
            <a:r>
              <a:rPr lang="en-US" sz="4900" dirty="0" smtClean="0"/>
              <a:t>      Passive sonar systems are used primarily to detect noise from marine objects (such as submarines or ships) and marine animals like whales. Unlike active sonar, passive sonar does not emit its own signal, which is an advantage for military vessels that do not want to be found or for scientific missions that concentrate on quietly “listening” to the ocean. Rather, it only detects sound waves coming towards it. Passive sonar cannot measure the range of an object unless it is used in conjunction with other passive listening devices. Multiple passive sonar devices may allow for triangulation of a sound source.</a:t>
            </a:r>
            <a:endParaRPr lang="en-US" sz="49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b="1" dirty="0" smtClean="0"/>
              <a:t>RADRA</a:t>
            </a:r>
            <a:endParaRPr lang="en-US" sz="6600" b="1"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6019800" y="1066800"/>
            <a:ext cx="2883870" cy="2324399"/>
          </a:xfrm>
          <a:prstGeom prst="rect">
            <a:avLst/>
          </a:prstGeom>
          <a:noFill/>
          <a:ln w="9525">
            <a:noFill/>
            <a:miter lim="800000"/>
            <a:headEnd/>
            <a:tailEnd/>
          </a:ln>
          <a:effectLst/>
        </p:spPr>
      </p:pic>
      <p:sp>
        <p:nvSpPr>
          <p:cNvPr id="5" name="Rectangle 4"/>
          <p:cNvSpPr/>
          <p:nvPr/>
        </p:nvSpPr>
        <p:spPr>
          <a:xfrm>
            <a:off x="152400" y="1295400"/>
            <a:ext cx="5410200" cy="2862322"/>
          </a:xfrm>
          <a:prstGeom prst="rect">
            <a:avLst/>
          </a:prstGeom>
        </p:spPr>
        <p:txBody>
          <a:bodyPr wrap="square">
            <a:spAutoFit/>
          </a:bodyPr>
          <a:lstStyle/>
          <a:p>
            <a:r>
              <a:rPr lang="en-US" dirty="0" smtClean="0"/>
              <a:t>Radar is an object-detection system that uses radio waves to determine the range, angle, or velocity of objects. It can be used to detect aircraft, ships, spacecraft, guided missiles, motor vehicles, weather formations, and terrain. A radar transmits radio waves or microwaves that reflect from any object in their path. A receive radar, which is typically the same system as the transmit radar, receives and processes these reflected waves to determine properties of the object(s).</a:t>
            </a:r>
            <a:endParaRPr lang="en-US" dirty="0"/>
          </a:p>
        </p:txBody>
      </p:sp>
      <p:sp>
        <p:nvSpPr>
          <p:cNvPr id="6" name="Rectangle 5"/>
          <p:cNvSpPr/>
          <p:nvPr/>
        </p:nvSpPr>
        <p:spPr>
          <a:xfrm>
            <a:off x="533400" y="4191000"/>
            <a:ext cx="8382000" cy="1815882"/>
          </a:xfrm>
          <a:prstGeom prst="rect">
            <a:avLst/>
          </a:prstGeom>
        </p:spPr>
        <p:txBody>
          <a:bodyPr wrap="square">
            <a:spAutoFit/>
          </a:bodyPr>
          <a:lstStyle/>
          <a:p>
            <a:r>
              <a:rPr lang="en-US" sz="1600" dirty="0" smtClean="0"/>
              <a:t>A radar system has a transmitter that emits radio waves called radar signals in predetermined directions. When these come into contact with an object they are usually reflected or scattered in many directions. Radar signals are reflected especially well by materials of considerable electrical conductivity—especially by most metals, by seawater and by wet ground. Some of these make the use of radar altimeters possible. The radar signals that are reflected back towards the transmitter are the desirable ones that make radar work</a:t>
            </a:r>
          </a:p>
          <a:p>
            <a:endParaRPr lang="en-US" sz="1600"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Autofit/>
          </a:bodyPr>
          <a:lstStyle/>
          <a:p>
            <a:endParaRPr lang="en-US" sz="2000" dirty="0" smtClean="0"/>
          </a:p>
          <a:p>
            <a:r>
              <a:rPr lang="en-US" sz="2000" dirty="0" smtClean="0"/>
              <a:t>. If the object is moving either toward or away from the transmitter, there is a slight equivalent change in the frequency of the radio waves, caused by the Doppler effect.</a:t>
            </a:r>
          </a:p>
          <a:p>
            <a:r>
              <a:rPr lang="en-US" sz="2000" dirty="0" smtClean="0"/>
              <a:t>Radar receivers are usually, but not always, in the same location as the transmitter. Although the reflected radar signals captured by </a:t>
            </a:r>
            <a:r>
              <a:rPr lang="en-US" sz="1400" dirty="0" smtClean="0"/>
              <a:t>the </a:t>
            </a:r>
            <a:r>
              <a:rPr lang="en-US" sz="2000" dirty="0" smtClean="0"/>
              <a:t>receiving antenna are usually very</a:t>
            </a:r>
            <a:r>
              <a:rPr lang="en-US" dirty="0" smtClean="0"/>
              <a:t> </a:t>
            </a:r>
            <a:r>
              <a:rPr lang="en-US" sz="2000" dirty="0" smtClean="0"/>
              <a:t>weak, </a:t>
            </a:r>
          </a:p>
          <a:p>
            <a:r>
              <a:rPr lang="en-US" sz="2000" dirty="0" smtClean="0"/>
              <a:t>they can be strengthened by electronic amplifiers. More sophisticated methods of signal processing are also used in order to recover useful radar signals.</a:t>
            </a:r>
          </a:p>
          <a:p>
            <a:r>
              <a:rPr lang="en-US" sz="2000" dirty="0" smtClean="0"/>
              <a:t>The weak absorption of radio waves by the medium through which it passes is what enables radar sets to detect objects at relatively long ranges—ranges at which other electromagnetic wavelengths, such as visible light, infrared light, and ultraviolet light, are too strongly attenuated. Such weather phenomena as fog, clouds, rain, falling snow, and sleet that block visible light are usually transparent to radio waves. Certain radio frequencies that are absorbed or scattered by water vapor, raindrops, or atmospheric gases (especially oxygen) are avoided in designing radars, except when their detection is intended.</a:t>
            </a:r>
          </a:p>
          <a:p>
            <a:endParaRPr lang="en-US" sz="6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6600" b="1" dirty="0" smtClean="0"/>
              <a:t>FIBER OPTICS</a:t>
            </a:r>
            <a:endParaRPr lang="en-US" sz="6600" b="1" dirty="0"/>
          </a:p>
        </p:txBody>
      </p:sp>
      <p:pic>
        <p:nvPicPr>
          <p:cNvPr id="1026" name="Picture 2"/>
          <p:cNvPicPr>
            <a:picLocks noGrp="1" noChangeAspect="1" noChangeArrowheads="1"/>
          </p:cNvPicPr>
          <p:nvPr>
            <p:ph idx="1"/>
          </p:nvPr>
        </p:nvPicPr>
        <p:blipFill>
          <a:blip r:embed="rId3"/>
          <a:srcRect/>
          <a:stretch>
            <a:fillRect/>
          </a:stretch>
        </p:blipFill>
        <p:spPr bwMode="auto">
          <a:xfrm>
            <a:off x="5295900" y="1371600"/>
            <a:ext cx="3352800" cy="3352800"/>
          </a:xfrm>
          <a:prstGeom prst="rect">
            <a:avLst/>
          </a:prstGeom>
          <a:noFill/>
          <a:ln w="9525">
            <a:noFill/>
            <a:miter lim="800000"/>
            <a:headEnd/>
            <a:tailEnd/>
          </a:ln>
          <a:effectLst/>
        </p:spPr>
      </p:pic>
      <p:sp>
        <p:nvSpPr>
          <p:cNvPr id="5" name="Rectangle 4"/>
          <p:cNvSpPr/>
          <p:nvPr/>
        </p:nvSpPr>
        <p:spPr>
          <a:xfrm>
            <a:off x="0" y="533400"/>
            <a:ext cx="4495800" cy="1323439"/>
          </a:xfrm>
          <a:prstGeom prst="rect">
            <a:avLst/>
          </a:prstGeom>
        </p:spPr>
        <p:txBody>
          <a:bodyPr wrap="square">
            <a:spAutoFit/>
          </a:bodyPr>
          <a:lstStyle/>
          <a:p>
            <a:r>
              <a:rPr lang="en-US" sz="2000" dirty="0" smtClean="0"/>
              <a:t>Fiber-optic lines are strands of optically pure glass as thin as a human hair that carry digital information over long distances. </a:t>
            </a:r>
            <a:endParaRPr lang="en-US" sz="2000" dirty="0"/>
          </a:p>
        </p:txBody>
      </p:sp>
      <p:sp>
        <p:nvSpPr>
          <p:cNvPr id="6" name="Rectangle 5"/>
          <p:cNvSpPr/>
          <p:nvPr/>
        </p:nvSpPr>
        <p:spPr>
          <a:xfrm>
            <a:off x="0" y="1779687"/>
            <a:ext cx="5257800" cy="5078313"/>
          </a:xfrm>
          <a:prstGeom prst="rect">
            <a:avLst/>
          </a:prstGeom>
        </p:spPr>
        <p:txBody>
          <a:bodyPr wrap="square">
            <a:spAutoFit/>
          </a:bodyPr>
          <a:lstStyle/>
          <a:p>
            <a:endParaRPr lang="en-US" dirty="0" smtClean="0"/>
          </a:p>
          <a:p>
            <a:endParaRPr lang="en-US" dirty="0" smtClean="0"/>
          </a:p>
          <a:p>
            <a:r>
              <a:rPr lang="en-US" sz="2000" b="1" dirty="0" smtClean="0"/>
              <a:t> </a:t>
            </a:r>
            <a:r>
              <a:rPr lang="en-US" sz="2400" dirty="0" smtClean="0"/>
              <a:t>The field of fiber optics depends upon the total internal reflection of light rays traveling through tiny optical fibers. The fibers are so small that once the light is introduced into the fiber with an angle within the confines of the numerical aperture of the fiber, it will continue to reflect almost </a:t>
            </a:r>
            <a:r>
              <a:rPr lang="en-US" sz="2400" dirty="0" err="1" smtClean="0"/>
              <a:t>losslessly</a:t>
            </a:r>
            <a:r>
              <a:rPr lang="en-US" sz="2400" dirty="0" smtClean="0"/>
              <a:t> off the walls of the fiber and thus can travel long distances in the fiber. Bundles of such fibers can accomplish imaging of otherwise inaccessible areas.</a:t>
            </a:r>
            <a:endParaRPr lang="en-US" sz="24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clrChange>
              <a:clrFrom>
                <a:srgbClr val="000000"/>
              </a:clrFrom>
              <a:clrTo>
                <a:srgbClr val="000000">
                  <a:alpha val="0"/>
                </a:srgbClr>
              </a:clrTo>
            </a:clrChange>
          </a:blip>
          <a:srcRect l="2020" t="9302" r="46465" b="18605"/>
          <a:stretch>
            <a:fillRect/>
          </a:stretch>
        </p:blipFill>
        <p:spPr bwMode="auto">
          <a:xfrm>
            <a:off x="5105400" y="304800"/>
            <a:ext cx="3886200" cy="2362200"/>
          </a:xfrm>
          <a:prstGeom prst="rect">
            <a:avLst/>
          </a:prstGeom>
          <a:noFill/>
          <a:ln w="9525">
            <a:noFill/>
            <a:miter lim="800000"/>
            <a:headEnd/>
            <a:tailEnd/>
          </a:ln>
          <a:effectLst/>
        </p:spPr>
      </p:pic>
      <p:sp>
        <p:nvSpPr>
          <p:cNvPr id="5" name="Rectangle 4"/>
          <p:cNvSpPr/>
          <p:nvPr/>
        </p:nvSpPr>
        <p:spPr>
          <a:xfrm>
            <a:off x="0" y="990600"/>
            <a:ext cx="5181600" cy="2308324"/>
          </a:xfrm>
          <a:prstGeom prst="rect">
            <a:avLst/>
          </a:prstGeom>
        </p:spPr>
        <p:txBody>
          <a:bodyPr wrap="square">
            <a:spAutoFit/>
          </a:bodyPr>
          <a:lstStyle/>
          <a:p>
            <a:r>
              <a:rPr lang="en-US" dirty="0" smtClean="0"/>
              <a:t>Fiber optic imaging uses the fact that the light striking the end of an individual fiber will be transmitted to the other end of that fiber. Each fiber acts as a light pipe, transmitting the light from that part of the image along the fiber. If the arrangement of the fibers in the bundle is kept constant then the transmitted light forms a mosaic image of the light which struck the end of the bundle.</a:t>
            </a:r>
            <a:endParaRPr lang="en-US" dirty="0"/>
          </a:p>
        </p:txBody>
      </p:sp>
      <p:sp>
        <p:nvSpPr>
          <p:cNvPr id="6" name="Rectangle 5"/>
          <p:cNvSpPr/>
          <p:nvPr/>
        </p:nvSpPr>
        <p:spPr>
          <a:xfrm>
            <a:off x="381000" y="228600"/>
            <a:ext cx="3657600" cy="584775"/>
          </a:xfrm>
          <a:prstGeom prst="rect">
            <a:avLst/>
          </a:prstGeom>
        </p:spPr>
        <p:txBody>
          <a:bodyPr wrap="square">
            <a:spAutoFit/>
          </a:bodyPr>
          <a:lstStyle/>
          <a:p>
            <a:r>
              <a:rPr lang="en-US" sz="3200" b="1" dirty="0" smtClean="0"/>
              <a:t>Fiber Optic Imaging</a:t>
            </a:r>
            <a:endParaRPr lang="en-US" sz="3200" b="1" dirty="0"/>
          </a:p>
        </p:txBody>
      </p:sp>
      <p:pic>
        <p:nvPicPr>
          <p:cNvPr id="2051" name="Picture 3"/>
          <p:cNvPicPr>
            <a:picLocks noChangeAspect="1" noChangeArrowheads="1"/>
          </p:cNvPicPr>
          <p:nvPr/>
        </p:nvPicPr>
        <p:blipFill>
          <a:blip r:embed="rId3">
            <a:clrChange>
              <a:clrFrom>
                <a:srgbClr val="000000"/>
              </a:clrFrom>
              <a:clrTo>
                <a:srgbClr val="000000">
                  <a:alpha val="0"/>
                </a:srgbClr>
              </a:clrTo>
            </a:clrChange>
          </a:blip>
          <a:srcRect/>
          <a:stretch>
            <a:fillRect/>
          </a:stretch>
        </p:blipFill>
        <p:spPr bwMode="auto">
          <a:xfrm>
            <a:off x="0" y="3276600"/>
            <a:ext cx="6553200" cy="2056921"/>
          </a:xfrm>
          <a:prstGeom prst="rect">
            <a:avLst/>
          </a:prstGeom>
          <a:noFill/>
          <a:ln w="9525">
            <a:noFill/>
            <a:miter lim="800000"/>
            <a:headEnd/>
            <a:tailEnd/>
          </a:ln>
          <a:effectLst/>
        </p:spPr>
      </p:pic>
      <p:sp>
        <p:nvSpPr>
          <p:cNvPr id="8" name="Rectangle 7"/>
          <p:cNvSpPr/>
          <p:nvPr/>
        </p:nvSpPr>
        <p:spPr>
          <a:xfrm>
            <a:off x="457200" y="5486400"/>
            <a:ext cx="8153400" cy="954107"/>
          </a:xfrm>
          <a:prstGeom prst="rect">
            <a:avLst/>
          </a:prstGeom>
        </p:spPr>
        <p:txBody>
          <a:bodyPr wrap="square">
            <a:spAutoFit/>
          </a:bodyPr>
          <a:lstStyle/>
          <a:p>
            <a:r>
              <a:rPr lang="en-US" sz="2800" b="1" dirty="0" smtClean="0"/>
              <a:t>Imaging used widely in medical diagnosis and in mechanical engineering inspections.</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3464</TotalTime>
  <Words>9668</Words>
  <Application>Microsoft Office PowerPoint</Application>
  <PresentationFormat>On-screen Show (4:3)</PresentationFormat>
  <Paragraphs>489</Paragraphs>
  <Slides>113</Slides>
  <Notes>2</Notes>
  <HiddenSlides>0</HiddenSlides>
  <MMClips>0</MMClips>
  <ScaleCrop>false</ScaleCrop>
  <HeadingPairs>
    <vt:vector size="4" baseType="variant">
      <vt:variant>
        <vt:lpstr>Theme</vt:lpstr>
      </vt:variant>
      <vt:variant>
        <vt:i4>1</vt:i4>
      </vt:variant>
      <vt:variant>
        <vt:lpstr>Slide Titles</vt:lpstr>
      </vt:variant>
      <vt:variant>
        <vt:i4>113</vt:i4>
      </vt:variant>
    </vt:vector>
  </HeadingPairs>
  <TitlesOfParts>
    <vt:vector size="114" baseType="lpstr">
      <vt:lpstr>Trek</vt:lpstr>
      <vt:lpstr>Slide 1</vt:lpstr>
      <vt:lpstr>Lecture 05</vt:lpstr>
      <vt:lpstr>Telecommunication </vt:lpstr>
      <vt:lpstr>I/O Processing</vt:lpstr>
      <vt:lpstr>Input Devices</vt:lpstr>
      <vt:lpstr>Slide 6</vt:lpstr>
      <vt:lpstr>Slide 7</vt:lpstr>
      <vt:lpstr>Output Devices</vt:lpstr>
      <vt:lpstr>Difference B/w DATA and INFORMATION</vt:lpstr>
      <vt:lpstr>I/O processing</vt:lpstr>
      <vt:lpstr>Central Processing Unit</vt:lpstr>
      <vt:lpstr>Slide 12</vt:lpstr>
      <vt:lpstr>Slide 13</vt:lpstr>
      <vt:lpstr>Slide 14</vt:lpstr>
      <vt:lpstr>Slide 15</vt:lpstr>
      <vt:lpstr>Slide 16</vt:lpstr>
      <vt:lpstr>Slide 17</vt:lpstr>
      <vt:lpstr>Memory: Cache Memory </vt:lpstr>
      <vt:lpstr>Slide 19</vt:lpstr>
      <vt:lpstr>NON Volatile Memory: ROM</vt:lpstr>
      <vt:lpstr>Computer Buses</vt:lpstr>
      <vt:lpstr>Slide 22</vt:lpstr>
      <vt:lpstr>Slide 23</vt:lpstr>
      <vt:lpstr>Storage Devices</vt:lpstr>
      <vt:lpstr>Secondary Storage Devices</vt:lpstr>
      <vt:lpstr>Secondary Memory</vt:lpstr>
      <vt:lpstr>Slide 27</vt:lpstr>
      <vt:lpstr>Slide 28</vt:lpstr>
      <vt:lpstr>The surface of a platter is organized as a number of concentric tracks. Each track is divided into sectors. The following diagram shows the tracks and sectors of a platter. </vt:lpstr>
      <vt:lpstr>    What is Magnetic storage?</vt:lpstr>
      <vt:lpstr>Hard drive</vt:lpstr>
      <vt:lpstr>Slide 32</vt:lpstr>
      <vt:lpstr>Hard drive components external and internal</vt:lpstr>
      <vt:lpstr>Components of Hard Disc</vt:lpstr>
      <vt:lpstr>Working of Hard disc </vt:lpstr>
      <vt:lpstr>Slide 36</vt:lpstr>
      <vt:lpstr> Pros &amp; Cons  </vt:lpstr>
      <vt:lpstr>How is data read and stored on a hard drive?</vt:lpstr>
      <vt:lpstr>Slide 39</vt:lpstr>
      <vt:lpstr>Slide 40</vt:lpstr>
      <vt:lpstr>External and Internal hard drives</vt:lpstr>
      <vt:lpstr>HDD being replaced by SSD </vt:lpstr>
      <vt:lpstr>Floppies come in two basic sizes:</vt:lpstr>
      <vt:lpstr>Slide 44</vt:lpstr>
      <vt:lpstr>Slide 45</vt:lpstr>
      <vt:lpstr>Magnetic Tape</vt:lpstr>
      <vt:lpstr>Punch card</vt:lpstr>
      <vt:lpstr>How did punch cards work?</vt:lpstr>
      <vt:lpstr>Reading of Data from the Punch Card</vt:lpstr>
      <vt:lpstr>USB (memory stick) Flash Drive</vt:lpstr>
      <vt:lpstr>Optical media</vt:lpstr>
      <vt:lpstr>Networking and Internet Standards</vt:lpstr>
      <vt:lpstr>Communication through Networking</vt:lpstr>
      <vt:lpstr>Classification of Networks</vt:lpstr>
      <vt:lpstr>Slide 55</vt:lpstr>
      <vt:lpstr>b.  Wide Area Network (WAN)  </vt:lpstr>
      <vt:lpstr>2) BY CONNECTIVITY</vt:lpstr>
      <vt:lpstr>Slide 58</vt:lpstr>
      <vt:lpstr>3. BY Medium Networks </vt:lpstr>
      <vt:lpstr>4. Classification by Mobility </vt:lpstr>
      <vt:lpstr>Networking in Daily life</vt:lpstr>
      <vt:lpstr>Application and Businesses Software's</vt:lpstr>
      <vt:lpstr>Slide 63</vt:lpstr>
      <vt:lpstr>Slide 64</vt:lpstr>
      <vt:lpstr>Some  mostly common used Businesses software and application</vt:lpstr>
      <vt:lpstr>Slide 66</vt:lpstr>
      <vt:lpstr>Slide 67</vt:lpstr>
      <vt:lpstr>Social Media Websites</vt:lpstr>
      <vt:lpstr>Slide 69</vt:lpstr>
      <vt:lpstr>Slide 70</vt:lpstr>
      <vt:lpstr>Fundamentals of Artificial Intelligence</vt:lpstr>
      <vt:lpstr>Slide 72</vt:lpstr>
      <vt:lpstr>Slide 73</vt:lpstr>
      <vt:lpstr>Computer vision </vt:lpstr>
      <vt:lpstr>Some Common Application of AI</vt:lpstr>
      <vt:lpstr>Slide 76</vt:lpstr>
      <vt:lpstr>AI in industries</vt:lpstr>
      <vt:lpstr>AI in Engineering</vt:lpstr>
      <vt:lpstr>AI in medical field </vt:lpstr>
      <vt:lpstr>Slide 80</vt:lpstr>
      <vt:lpstr>Mobile</vt:lpstr>
      <vt:lpstr>Slide 82</vt:lpstr>
      <vt:lpstr>Working of mobile phones</vt:lpstr>
      <vt:lpstr>Slide 84</vt:lpstr>
      <vt:lpstr>FDMA and CDMA Systems</vt:lpstr>
      <vt:lpstr>Mobile Network </vt:lpstr>
      <vt:lpstr>Slide 87</vt:lpstr>
      <vt:lpstr>Subscriber Identification Module SIM</vt:lpstr>
      <vt:lpstr>Satellites</vt:lpstr>
      <vt:lpstr>Slide 90</vt:lpstr>
      <vt:lpstr>Slide 91</vt:lpstr>
      <vt:lpstr>Slide 92</vt:lpstr>
      <vt:lpstr>What Are the Parts of a Satellite</vt:lpstr>
      <vt:lpstr>How Do Satellites Orbit Earth?</vt:lpstr>
      <vt:lpstr>SONAR and RADAR</vt:lpstr>
      <vt:lpstr>RADRA</vt:lpstr>
      <vt:lpstr>Slide 97</vt:lpstr>
      <vt:lpstr>FIBER OPTICS</vt:lpstr>
      <vt:lpstr>Slide 99</vt:lpstr>
      <vt:lpstr>Why TOTAL INTERNAL Refraction in fiber optics</vt:lpstr>
      <vt:lpstr>Applications of Fiber Optics</vt:lpstr>
      <vt:lpstr>Use in Medical Field</vt:lpstr>
      <vt:lpstr>Remote Sensing</vt:lpstr>
      <vt:lpstr>Slide 104</vt:lpstr>
      <vt:lpstr>Slide 105</vt:lpstr>
      <vt:lpstr>Remote sensing using Transmitter and receiver</vt:lpstr>
      <vt:lpstr>Slide 107</vt:lpstr>
      <vt:lpstr> Environmental Applications of GPS Remote Sensing </vt:lpstr>
      <vt:lpstr>Slide 109</vt:lpstr>
      <vt:lpstr>Slide 110</vt:lpstr>
      <vt:lpstr>Slide 111</vt:lpstr>
      <vt:lpstr>Slide 112</vt:lpstr>
      <vt:lpstr>Slide 113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FARUKH</dc:creator>
  <cp:lastModifiedBy>FARUKH</cp:lastModifiedBy>
  <cp:revision>284</cp:revision>
  <dcterms:created xsi:type="dcterms:W3CDTF">2016-03-13T07:26:07Z</dcterms:created>
  <dcterms:modified xsi:type="dcterms:W3CDTF">2016-05-08T09:52:32Z</dcterms:modified>
</cp:coreProperties>
</file>